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  <p:sldMasterId id="2147483841" r:id="rId2"/>
  </p:sldMasterIdLst>
  <p:notesMasterIdLst>
    <p:notesMasterId r:id="rId24"/>
  </p:notesMasterIdLst>
  <p:sldIdLst>
    <p:sldId id="256" r:id="rId3"/>
    <p:sldId id="417" r:id="rId4"/>
    <p:sldId id="404" r:id="rId5"/>
    <p:sldId id="418" r:id="rId6"/>
    <p:sldId id="426" r:id="rId7"/>
    <p:sldId id="420" r:id="rId8"/>
    <p:sldId id="434" r:id="rId9"/>
    <p:sldId id="416" r:id="rId10"/>
    <p:sldId id="438" r:id="rId11"/>
    <p:sldId id="439" r:id="rId12"/>
    <p:sldId id="415" r:id="rId13"/>
    <p:sldId id="440" r:id="rId14"/>
    <p:sldId id="441" r:id="rId15"/>
    <p:sldId id="425" r:id="rId16"/>
    <p:sldId id="427" r:id="rId17"/>
    <p:sldId id="429" r:id="rId18"/>
    <p:sldId id="430" r:id="rId19"/>
    <p:sldId id="431" r:id="rId20"/>
    <p:sldId id="428" r:id="rId21"/>
    <p:sldId id="432" r:id="rId22"/>
    <p:sldId id="433" r:id="rId2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0A920D-DF3F-BD4F-89AB-E77E99086F96}">
          <p14:sldIdLst>
            <p14:sldId id="256"/>
            <p14:sldId id="417"/>
            <p14:sldId id="404"/>
            <p14:sldId id="418"/>
            <p14:sldId id="426"/>
            <p14:sldId id="420"/>
            <p14:sldId id="434"/>
            <p14:sldId id="416"/>
            <p14:sldId id="438"/>
            <p14:sldId id="439"/>
            <p14:sldId id="415"/>
            <p14:sldId id="440"/>
            <p14:sldId id="441"/>
            <p14:sldId id="425"/>
            <p14:sldId id="427"/>
            <p14:sldId id="429"/>
            <p14:sldId id="430"/>
            <p14:sldId id="431"/>
            <p14:sldId id="428"/>
            <p14:sldId id="432"/>
            <p14:sldId id="43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1568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7361C-25B7-41A8-93DA-E209041C87E7}" type="datetimeFigureOut">
              <a:rPr lang="en-CA" smtClean="0"/>
              <a:t>17-07-16</a:t>
            </a:fld>
            <a:endParaRPr lang="en-CA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CA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57EDA-2BC4-4FAB-9B70-8FB4B1F65AD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463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/>
              <a:pPr/>
              <a:t>17-07-16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/>
              <a:pPr/>
              <a:t>17-07-16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/>
              <a:pPr/>
              <a:t>17-07-16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CA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nstantia"/>
            </a:endParaRP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>
                <a:solidFill>
                  <a:srgbClr val="FEFAC9"/>
                </a:solidFill>
                <a:latin typeface="Constantia"/>
              </a:rPr>
              <a:pPr/>
              <a:t>17-07-16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E57653-3E58-4892-A7ED-712530ACC680}" type="slidenum">
              <a:rPr lang="en-US" smtClean="0">
                <a:solidFill>
                  <a:srgbClr val="FEFAC9"/>
                </a:solidFill>
                <a:latin typeface="Constantia"/>
              </a:rPr>
              <a:pPr/>
              <a:t>‹#›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163096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41ABA4E-CD72-497B-97AA-7213B3980F60}" type="datetimeFigureOut">
              <a:rPr lang="en-US" smtClean="0">
                <a:solidFill>
                  <a:srgbClr val="FEFAC9"/>
                </a:solidFill>
                <a:latin typeface="Constantia"/>
              </a:rPr>
              <a:pPr/>
              <a:t>17-07-16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D2E57653-3E58-4892-A7ED-712530ACC680}" type="slidenum">
              <a:rPr lang="en-US" smtClean="0">
                <a:solidFill>
                  <a:srgbClr val="FEFAC9"/>
                </a:solidFill>
                <a:latin typeface="Constantia"/>
              </a:rPr>
              <a:pPr/>
              <a:t>‹#›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47101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>
                <a:solidFill>
                  <a:srgbClr val="FEFAC9"/>
                </a:solidFill>
                <a:latin typeface="Constantia"/>
              </a:rPr>
              <a:pPr/>
              <a:t>17-07-16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lang="en-US" smtClean="0">
                <a:solidFill>
                  <a:srgbClr val="FEFAC9"/>
                </a:solidFill>
                <a:latin typeface="Constantia"/>
              </a:rPr>
              <a:pPr/>
              <a:t>‹#›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757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>
                <a:solidFill>
                  <a:srgbClr val="FEFAC9"/>
                </a:solidFill>
                <a:latin typeface="Constantia"/>
              </a:rPr>
              <a:pPr/>
              <a:t>17-07-16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lang="en-US" smtClean="0">
                <a:solidFill>
                  <a:srgbClr val="FEFAC9"/>
                </a:solidFill>
                <a:latin typeface="Constantia"/>
              </a:rPr>
              <a:pPr/>
              <a:t>‹#›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69918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lang="en-US" smtClean="0">
                <a:solidFill>
                  <a:srgbClr val="FEFAC9"/>
                </a:solidFill>
                <a:latin typeface="Constantia"/>
              </a:rPr>
              <a:pPr/>
              <a:t>‹#›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>
                <a:solidFill>
                  <a:srgbClr val="FEFAC9"/>
                </a:solidFill>
                <a:latin typeface="Constantia"/>
              </a:rPr>
              <a:pPr/>
              <a:t>17-07-16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229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>
                <a:solidFill>
                  <a:srgbClr val="FEFAC9"/>
                </a:solidFill>
                <a:latin typeface="Constantia"/>
              </a:rPr>
              <a:pPr/>
              <a:t>17-07-16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lang="en-US" smtClean="0">
                <a:solidFill>
                  <a:srgbClr val="FEFAC9"/>
                </a:solidFill>
                <a:latin typeface="Constantia"/>
              </a:rPr>
              <a:pPr/>
              <a:t>‹#›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62449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>
                <a:solidFill>
                  <a:srgbClr val="FEFAC9"/>
                </a:solidFill>
                <a:latin typeface="Constantia"/>
              </a:rPr>
              <a:pPr/>
              <a:t>17-07-16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lang="en-US" smtClean="0">
                <a:solidFill>
                  <a:srgbClr val="FEFAC9"/>
                </a:solidFill>
                <a:latin typeface="Constantia"/>
              </a:rPr>
              <a:pPr/>
              <a:t>‹#›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924735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41ABA4E-CD72-497B-97AA-7213B3980F60}" type="datetimeFigureOut">
              <a:rPr lang="en-US" smtClean="0">
                <a:solidFill>
                  <a:srgbClr val="FEFAC9"/>
                </a:solidFill>
                <a:latin typeface="Constantia"/>
              </a:rPr>
              <a:pPr/>
              <a:t>17-07-16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2E57653-3E58-4892-A7ED-712530ACC680}" type="slidenum">
              <a:rPr lang="en-US" smtClean="0">
                <a:solidFill>
                  <a:srgbClr val="FEFAC9"/>
                </a:solidFill>
                <a:latin typeface="Constantia"/>
              </a:rPr>
              <a:pPr/>
              <a:t>‹#›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342635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17-07-16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CA" dirty="0" err="1" smtClean="0"/>
              <a:t>Dragpicturetoplaceholderorclickicontoadd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>
                <a:solidFill>
                  <a:srgbClr val="FEFAC9"/>
                </a:solidFill>
                <a:latin typeface="Constantia"/>
              </a:rPr>
              <a:pPr/>
              <a:t>17-07-16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E57653-3E58-4892-A7ED-712530ACC680}" type="slidenum">
              <a:rPr lang="en-US" smtClean="0">
                <a:solidFill>
                  <a:srgbClr val="FEFAC9"/>
                </a:solidFill>
                <a:latin typeface="Constantia"/>
              </a:rPr>
              <a:pPr/>
              <a:t>‹#›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3060786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>
                <a:solidFill>
                  <a:srgbClr val="FEFAC9"/>
                </a:solidFill>
                <a:latin typeface="Constantia"/>
              </a:rPr>
              <a:pPr/>
              <a:t>17-07-16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lang="en-US" smtClean="0">
                <a:solidFill>
                  <a:srgbClr val="FEFAC9"/>
                </a:solidFill>
                <a:latin typeface="Constantia"/>
              </a:rPr>
              <a:pPr/>
              <a:t>‹#›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1589925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>
                <a:solidFill>
                  <a:srgbClr val="FEFAC9"/>
                </a:solidFill>
                <a:latin typeface="Constantia"/>
              </a:rPr>
              <a:pPr/>
              <a:t>17-07-16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lang="en-US" smtClean="0">
                <a:solidFill>
                  <a:srgbClr val="FEFAC9"/>
                </a:solidFill>
                <a:latin typeface="Constantia"/>
              </a:rPr>
              <a:pPr/>
              <a:t>‹#›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422905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/>
              <a:pPr/>
              <a:t>17-07-16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/>
              <a:pPr/>
              <a:t>17-07-16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/>
              <a:pPr/>
              <a:t>17-07-16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/>
              <a:pPr/>
              <a:t>17-07-16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/>
              <a:pPr/>
              <a:t>17-07-16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/>
              <a:pPr/>
              <a:t>17-07-16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dirty="0" err="1" smtClean="0"/>
              <a:t>Dragpicturetoplaceholderorclickicontoadd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/>
              <a:pPr/>
              <a:t>17-07-16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8B99C93-F56F-46AB-9EB8-53614A95B15F}" type="datetime1">
              <a:rPr lang="en-US" smtClean="0"/>
              <a:pPr/>
              <a:t>17-07-16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CA" smtClean="0"/>
              <a:t>Click to edit Master text styles</a:t>
            </a:r>
          </a:p>
          <a:p>
            <a:pPr lvl="1" eaLnBrk="1" latinLnBrk="0" hangingPunct="1"/>
            <a:r>
              <a:rPr kumimoji="0" lang="en-CA" smtClean="0"/>
              <a:t>Second level</a:t>
            </a:r>
          </a:p>
          <a:p>
            <a:pPr lvl="2" eaLnBrk="1" latinLnBrk="0" hangingPunct="1"/>
            <a:r>
              <a:rPr kumimoji="0" lang="en-CA" smtClean="0"/>
              <a:t>Third level</a:t>
            </a:r>
          </a:p>
          <a:p>
            <a:pPr lvl="3" eaLnBrk="1" latinLnBrk="0" hangingPunct="1"/>
            <a:r>
              <a:rPr kumimoji="0" lang="en-CA" smtClean="0"/>
              <a:t>Fourth level</a:t>
            </a:r>
          </a:p>
          <a:p>
            <a:pPr lvl="4" eaLnBrk="1" latinLnBrk="0" hangingPunct="1"/>
            <a:r>
              <a:rPr kumimoji="0" lang="en-CA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B41ABA4E-CD72-497B-97AA-7213B3980F60}" type="datetimeFigureOut">
              <a:rPr lang="en-US" smtClean="0">
                <a:solidFill>
                  <a:srgbClr val="FEFAC9"/>
                </a:solidFill>
                <a:latin typeface="Constantia"/>
              </a:rPr>
              <a:pPr/>
              <a:t>17-07-16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D2E57653-3E58-4892-A7ED-712530ACC680}" type="slidenum">
              <a:rPr lang="en-US" smtClean="0">
                <a:solidFill>
                  <a:srgbClr val="FEFAC9"/>
                </a:solidFill>
                <a:latin typeface="Constantia"/>
              </a:rPr>
              <a:pPr/>
              <a:t>‹#›</a:t>
            </a:fld>
            <a:endParaRPr lang="en-US">
              <a:solidFill>
                <a:srgbClr val="FEFAC9"/>
              </a:solidFill>
              <a:latin typeface="Constantia"/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49112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>
                <a:latin typeface="SimSun" panose="02010600030101010101" pitchFamily="2" charset="-122"/>
                <a:ea typeface="SimSun" panose="02010600030101010101" pitchFamily="2" charset="-122"/>
              </a:rPr>
              <a:t>罗</a:t>
            </a:r>
            <a:r>
              <a:rPr lang="zh-CN" altLang="en-US" sz="2400" dirty="0" smtClean="0">
                <a:latin typeface="SimSun" panose="02010600030101010101" pitchFamily="2" charset="-122"/>
                <a:ea typeface="SimSun" panose="02010600030101010101" pitchFamily="2" charset="-122"/>
              </a:rPr>
              <a:t>马书 </a:t>
            </a:r>
            <a:r>
              <a:rPr lang="en-US" altLang="zh-TW" sz="2400" dirty="0" smtClean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Romans 12:3-8</a:t>
            </a:r>
            <a:endParaRPr lang="en-US" sz="24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2805" y="3361170"/>
            <a:ext cx="6629400" cy="953201"/>
          </a:xfrm>
        </p:spPr>
        <p:txBody>
          <a:bodyPr/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在基督里成为一身</a:t>
            </a:r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CA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body in Christ</a:t>
            </a:r>
            <a:endParaRPr lang="en-US" sz="24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321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800" dirty="0">
                <a:latin typeface="宋体"/>
                <a:ea typeface="宋体"/>
                <a:cs typeface="宋体"/>
              </a:rPr>
              <a:t>基督徒必须知道自己属于同一身体。</a:t>
            </a:r>
            <a:r>
              <a:rPr lang="en-US" altLang="zh-CN" sz="2800" dirty="0">
                <a:latin typeface="宋体"/>
                <a:ea typeface="宋体"/>
                <a:cs typeface="宋体"/>
              </a:rPr>
              <a:t/>
            </a:r>
            <a:br>
              <a:rPr lang="en-US" altLang="zh-CN" sz="2800" dirty="0">
                <a:latin typeface="宋体"/>
                <a:ea typeface="宋体"/>
                <a:cs typeface="宋体"/>
              </a:rPr>
            </a:br>
            <a:r>
              <a:rPr lang="en-US" sz="2800" dirty="0" smtClean="0">
                <a:latin typeface="宋体"/>
                <a:ea typeface="宋体"/>
                <a:cs typeface="宋体"/>
              </a:rPr>
              <a:t>Christians </a:t>
            </a:r>
            <a:r>
              <a:rPr lang="en-US" sz="2800" dirty="0">
                <a:latin typeface="宋体"/>
                <a:ea typeface="宋体"/>
                <a:cs typeface="宋体"/>
              </a:rPr>
              <a:t>must know that they belong to a body. 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 smtClean="0">
                <a:latin typeface="宋体"/>
                <a:ea typeface="宋体"/>
                <a:cs typeface="宋体"/>
              </a:rPr>
              <a:t>3</a:t>
            </a:r>
            <a:r>
              <a:rPr lang="en-US" b="1" dirty="0" smtClean="0">
                <a:latin typeface="宋体"/>
                <a:ea typeface="宋体"/>
                <a:cs typeface="宋体"/>
              </a:rPr>
              <a:t> </a:t>
            </a:r>
            <a:r>
              <a:rPr lang="zh-CN" altLang="en-US" b="1" dirty="0">
                <a:latin typeface="宋体"/>
                <a:ea typeface="宋体"/>
                <a:cs typeface="宋体"/>
              </a:rPr>
              <a:t>我凭着所赐我的恩，对你们各人说，不要看自己过于所当看的。要照着神所分给各人信心的大小，看得合乎中道。</a:t>
            </a:r>
            <a:endParaRPr lang="en-US" altLang="zh-CN" b="1" dirty="0">
              <a:latin typeface="宋体"/>
              <a:ea typeface="宋体"/>
              <a:cs typeface="宋体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宋体"/>
                <a:ea typeface="宋体"/>
                <a:cs typeface="宋体"/>
              </a:rPr>
              <a:t>4 </a:t>
            </a:r>
            <a:r>
              <a:rPr lang="zh-CN" altLang="en-US" b="1" dirty="0">
                <a:solidFill>
                  <a:srgbClr val="FF0000"/>
                </a:solidFill>
                <a:latin typeface="宋体"/>
                <a:ea typeface="宋体"/>
                <a:cs typeface="宋体"/>
              </a:rPr>
              <a:t>正如我们一个身子上有好些肢体，肢体也不都是一样的用处。</a:t>
            </a:r>
            <a:endParaRPr lang="en-US" altLang="zh-CN" b="1" dirty="0">
              <a:solidFill>
                <a:srgbClr val="FF0000"/>
              </a:solidFill>
              <a:latin typeface="宋体"/>
              <a:ea typeface="宋体"/>
              <a:cs typeface="宋体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宋体"/>
                <a:ea typeface="宋体"/>
                <a:cs typeface="宋体"/>
              </a:rPr>
              <a:t>5 </a:t>
            </a:r>
            <a:r>
              <a:rPr lang="zh-CN" altLang="en-US" b="1" dirty="0">
                <a:solidFill>
                  <a:srgbClr val="FF0000"/>
                </a:solidFill>
                <a:latin typeface="宋体"/>
                <a:ea typeface="宋体"/>
                <a:cs typeface="宋体"/>
              </a:rPr>
              <a:t>我们这许多人，在基督里成为一身，互相联络作肢体，也是如此。</a:t>
            </a:r>
            <a:endParaRPr lang="en-US" altLang="zh-CN" b="1" dirty="0">
              <a:solidFill>
                <a:srgbClr val="FF0000"/>
              </a:solidFill>
              <a:latin typeface="宋体"/>
              <a:ea typeface="宋体"/>
              <a:cs typeface="宋体"/>
            </a:endParaRPr>
          </a:p>
          <a:p>
            <a:r>
              <a:rPr lang="en-US" altLang="zh-CN" b="1" dirty="0">
                <a:latin typeface="宋体"/>
                <a:ea typeface="宋体"/>
                <a:cs typeface="宋体"/>
              </a:rPr>
              <a:t>6 </a:t>
            </a:r>
            <a:r>
              <a:rPr lang="zh-CN" altLang="en-US" b="1" dirty="0">
                <a:latin typeface="宋体"/>
                <a:ea typeface="宋体"/>
                <a:cs typeface="宋体"/>
              </a:rPr>
              <a:t>按我们所得的恩赐，各有不同。或说预言，就当照着信心的程度说预言。</a:t>
            </a:r>
            <a:endParaRPr lang="en-US" altLang="zh-CN" b="1" dirty="0">
              <a:latin typeface="宋体"/>
              <a:ea typeface="宋体"/>
              <a:cs typeface="宋体"/>
            </a:endParaRPr>
          </a:p>
          <a:p>
            <a:r>
              <a:rPr lang="en-US" altLang="zh-CN" b="1" dirty="0">
                <a:latin typeface="宋体"/>
                <a:ea typeface="宋体"/>
                <a:cs typeface="宋体"/>
              </a:rPr>
              <a:t>7 </a:t>
            </a:r>
            <a:r>
              <a:rPr lang="zh-CN" altLang="en-US" b="1" dirty="0">
                <a:latin typeface="宋体"/>
                <a:ea typeface="宋体"/>
                <a:cs typeface="宋体"/>
              </a:rPr>
              <a:t>或作执事，就当专一执事。或作教导的，就当专一教导。</a:t>
            </a:r>
            <a:endParaRPr lang="en-US" altLang="zh-CN" b="1" dirty="0">
              <a:latin typeface="宋体"/>
              <a:ea typeface="宋体"/>
              <a:cs typeface="宋体"/>
            </a:endParaRPr>
          </a:p>
          <a:p>
            <a:r>
              <a:rPr lang="en-US" altLang="zh-CN" b="1" dirty="0">
                <a:latin typeface="宋体"/>
                <a:ea typeface="宋体"/>
                <a:cs typeface="宋体"/>
              </a:rPr>
              <a:t>8 </a:t>
            </a:r>
            <a:r>
              <a:rPr lang="zh-CN" altLang="en-US" b="1" dirty="0">
                <a:latin typeface="宋体"/>
                <a:ea typeface="宋体"/>
                <a:cs typeface="宋体"/>
              </a:rPr>
              <a:t>或作劝化的，就当专一劝化。施舍的就当诚实。治理的，就当殷勤。怜悯人的，就当甘心。</a:t>
            </a:r>
            <a:endParaRPr lang="zh-TW" altLang="en-US" b="1" dirty="0">
              <a:latin typeface="宋体"/>
              <a:ea typeface="宋体"/>
              <a:cs typeface="宋体"/>
            </a:endParaRPr>
          </a:p>
          <a:p>
            <a:endParaRPr lang="en-US" dirty="0"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112515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urning_charcoal_briquettes_206736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36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800" dirty="0">
                <a:latin typeface="宋体"/>
                <a:ea typeface="宋体"/>
                <a:cs typeface="宋体"/>
              </a:rPr>
              <a:t>所有信徒都领受了属灵恩赐</a:t>
            </a:r>
            <a:r>
              <a:rPr lang="en-CA" sz="2800" dirty="0">
                <a:latin typeface="宋体"/>
                <a:ea typeface="宋体"/>
                <a:cs typeface="宋体"/>
              </a:rPr>
              <a:t/>
            </a:r>
            <a:br>
              <a:rPr lang="en-CA" sz="2800" dirty="0">
                <a:latin typeface="宋体"/>
                <a:ea typeface="宋体"/>
                <a:cs typeface="宋体"/>
              </a:rPr>
            </a:br>
            <a:r>
              <a:rPr lang="en-US" sz="2800" dirty="0">
                <a:latin typeface="宋体"/>
                <a:ea typeface="宋体"/>
                <a:cs typeface="宋体"/>
              </a:rPr>
              <a:t>All believers have received spiritual gifts. 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 smtClean="0">
                <a:latin typeface="宋体"/>
                <a:ea typeface="宋体"/>
                <a:cs typeface="宋体"/>
              </a:rPr>
              <a:t>3</a:t>
            </a:r>
            <a:r>
              <a:rPr lang="en-US" b="1" dirty="0" smtClean="0">
                <a:latin typeface="宋体"/>
                <a:ea typeface="宋体"/>
                <a:cs typeface="宋体"/>
              </a:rPr>
              <a:t> </a:t>
            </a:r>
            <a:r>
              <a:rPr lang="zh-CN" altLang="en-US" b="1" dirty="0">
                <a:latin typeface="宋体"/>
                <a:ea typeface="宋体"/>
                <a:cs typeface="宋体"/>
              </a:rPr>
              <a:t>我凭着所赐我的恩，对你们各人说，不要看自己过于所当看的。要照着神所分给各人信心的大小，看得合乎中道。</a:t>
            </a:r>
            <a:endParaRPr lang="en-US" altLang="zh-CN" b="1" dirty="0">
              <a:latin typeface="宋体"/>
              <a:ea typeface="宋体"/>
              <a:cs typeface="宋体"/>
            </a:endParaRPr>
          </a:p>
          <a:p>
            <a:r>
              <a:rPr lang="en-US" altLang="zh-CN" b="1" dirty="0">
                <a:latin typeface="宋体"/>
                <a:ea typeface="宋体"/>
                <a:cs typeface="宋体"/>
              </a:rPr>
              <a:t>4 </a:t>
            </a:r>
            <a:r>
              <a:rPr lang="zh-CN" altLang="en-US" b="1" dirty="0">
                <a:latin typeface="宋体"/>
                <a:ea typeface="宋体"/>
                <a:cs typeface="宋体"/>
              </a:rPr>
              <a:t>正如我们一个身子上有好些肢体，肢体也不都是一样的用处。</a:t>
            </a:r>
            <a:endParaRPr lang="en-US" altLang="zh-CN" b="1" dirty="0">
              <a:latin typeface="宋体"/>
              <a:ea typeface="宋体"/>
              <a:cs typeface="宋体"/>
            </a:endParaRPr>
          </a:p>
          <a:p>
            <a:r>
              <a:rPr lang="en-US" altLang="zh-CN" b="1" dirty="0">
                <a:latin typeface="宋体"/>
                <a:ea typeface="宋体"/>
                <a:cs typeface="宋体"/>
              </a:rPr>
              <a:t>5 </a:t>
            </a:r>
            <a:r>
              <a:rPr lang="zh-CN" altLang="en-US" b="1" dirty="0">
                <a:latin typeface="宋体"/>
                <a:ea typeface="宋体"/>
                <a:cs typeface="宋体"/>
              </a:rPr>
              <a:t>我们这许多人，在基督里成为一身，互相联络作肢体，也是如此。</a:t>
            </a:r>
            <a:endParaRPr lang="en-US" altLang="zh-CN" b="1" dirty="0">
              <a:latin typeface="宋体"/>
              <a:ea typeface="宋体"/>
              <a:cs typeface="宋体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宋体"/>
                <a:ea typeface="宋体"/>
                <a:cs typeface="宋体"/>
              </a:rPr>
              <a:t>6 </a:t>
            </a:r>
            <a:r>
              <a:rPr lang="zh-CN" altLang="en-US" b="1" dirty="0">
                <a:solidFill>
                  <a:srgbClr val="FF0000"/>
                </a:solidFill>
                <a:latin typeface="宋体"/>
                <a:ea typeface="宋体"/>
                <a:cs typeface="宋体"/>
              </a:rPr>
              <a:t>按我们所得的恩赐，各有不同。或说预言，就当照着信心的程度说预言。</a:t>
            </a:r>
            <a:endParaRPr lang="en-US" altLang="zh-CN" b="1" dirty="0">
              <a:solidFill>
                <a:srgbClr val="FF0000"/>
              </a:solidFill>
              <a:latin typeface="宋体"/>
              <a:ea typeface="宋体"/>
              <a:cs typeface="宋体"/>
            </a:endParaRPr>
          </a:p>
          <a:p>
            <a:r>
              <a:rPr lang="en-US" altLang="zh-CN" b="1" dirty="0">
                <a:latin typeface="宋体"/>
                <a:ea typeface="宋体"/>
                <a:cs typeface="宋体"/>
              </a:rPr>
              <a:t>7 </a:t>
            </a:r>
            <a:r>
              <a:rPr lang="zh-CN" altLang="en-US" b="1" dirty="0">
                <a:latin typeface="宋体"/>
                <a:ea typeface="宋体"/>
                <a:cs typeface="宋体"/>
              </a:rPr>
              <a:t>或作执事，就当专一执事。或作教导的，就当专一教导。</a:t>
            </a:r>
            <a:endParaRPr lang="en-US" altLang="zh-CN" b="1" dirty="0">
              <a:latin typeface="宋体"/>
              <a:ea typeface="宋体"/>
              <a:cs typeface="宋体"/>
            </a:endParaRPr>
          </a:p>
          <a:p>
            <a:r>
              <a:rPr lang="en-US" altLang="zh-CN" b="1" dirty="0">
                <a:latin typeface="宋体"/>
                <a:ea typeface="宋体"/>
                <a:cs typeface="宋体"/>
              </a:rPr>
              <a:t>8 </a:t>
            </a:r>
            <a:r>
              <a:rPr lang="zh-CN" altLang="en-US" b="1" dirty="0">
                <a:latin typeface="宋体"/>
                <a:ea typeface="宋体"/>
                <a:cs typeface="宋体"/>
              </a:rPr>
              <a:t>或作劝化的，就当专一劝化。施舍的就当诚实。治理的，就当殷勤。怜悯人的，就当甘心。</a:t>
            </a:r>
            <a:endParaRPr lang="zh-TW" altLang="en-US" b="1" dirty="0">
              <a:latin typeface="宋体"/>
              <a:ea typeface="宋体"/>
              <a:cs typeface="宋体"/>
            </a:endParaRPr>
          </a:p>
          <a:p>
            <a:endParaRPr lang="en-US" dirty="0"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725930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宋体"/>
                <a:ea typeface="宋体"/>
                <a:cs typeface="宋体"/>
              </a:rPr>
              <a:t>基督徒必须应用自己的恩赐</a:t>
            </a:r>
            <a:r>
              <a:rPr lang="en-CA" altLang="zh-CN" sz="2800" dirty="0">
                <a:latin typeface="宋体"/>
                <a:ea typeface="宋体"/>
                <a:cs typeface="宋体"/>
              </a:rPr>
              <a:t/>
            </a:r>
            <a:br>
              <a:rPr lang="en-CA" altLang="zh-CN" sz="2800" dirty="0">
                <a:latin typeface="宋体"/>
                <a:ea typeface="宋体"/>
                <a:cs typeface="宋体"/>
              </a:rPr>
            </a:br>
            <a:r>
              <a:rPr lang="en-US" sz="2800" dirty="0">
                <a:latin typeface="宋体"/>
                <a:ea typeface="宋体"/>
                <a:cs typeface="宋体"/>
              </a:rPr>
              <a:t>Christians must use their gifts. 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 smtClean="0">
                <a:latin typeface="宋体"/>
                <a:ea typeface="宋体"/>
                <a:cs typeface="宋体"/>
              </a:rPr>
              <a:t>3</a:t>
            </a:r>
            <a:r>
              <a:rPr lang="en-US" b="1" dirty="0" smtClean="0">
                <a:latin typeface="宋体"/>
                <a:ea typeface="宋体"/>
                <a:cs typeface="宋体"/>
              </a:rPr>
              <a:t> </a:t>
            </a:r>
            <a:r>
              <a:rPr lang="zh-CN" altLang="en-US" b="1" dirty="0">
                <a:latin typeface="宋体"/>
                <a:ea typeface="宋体"/>
                <a:cs typeface="宋体"/>
              </a:rPr>
              <a:t>我凭着所赐我的恩，对你们各人说，不要看自己过于所当看的。要照着神所分给各人信心的大小，看得合乎中道。</a:t>
            </a:r>
            <a:endParaRPr lang="en-US" altLang="zh-CN" b="1" dirty="0">
              <a:latin typeface="宋体"/>
              <a:ea typeface="宋体"/>
              <a:cs typeface="宋体"/>
            </a:endParaRPr>
          </a:p>
          <a:p>
            <a:r>
              <a:rPr lang="en-US" altLang="zh-CN" b="1" dirty="0">
                <a:latin typeface="宋体"/>
                <a:ea typeface="宋体"/>
                <a:cs typeface="宋体"/>
              </a:rPr>
              <a:t>4 </a:t>
            </a:r>
            <a:r>
              <a:rPr lang="zh-CN" altLang="en-US" b="1" dirty="0">
                <a:latin typeface="宋体"/>
                <a:ea typeface="宋体"/>
                <a:cs typeface="宋体"/>
              </a:rPr>
              <a:t>正如我们一个身子上有好些肢体，肢体也不都是一样的用处。</a:t>
            </a:r>
            <a:endParaRPr lang="en-US" altLang="zh-CN" b="1" dirty="0">
              <a:latin typeface="宋体"/>
              <a:ea typeface="宋体"/>
              <a:cs typeface="宋体"/>
            </a:endParaRPr>
          </a:p>
          <a:p>
            <a:r>
              <a:rPr lang="en-US" altLang="zh-CN" b="1" dirty="0">
                <a:latin typeface="宋体"/>
                <a:ea typeface="宋体"/>
                <a:cs typeface="宋体"/>
              </a:rPr>
              <a:t>5 </a:t>
            </a:r>
            <a:r>
              <a:rPr lang="zh-CN" altLang="en-US" b="1" dirty="0">
                <a:latin typeface="宋体"/>
                <a:ea typeface="宋体"/>
                <a:cs typeface="宋体"/>
              </a:rPr>
              <a:t>我们这许多人，在基督里成为一身，互相联络作肢体，也是如此。</a:t>
            </a:r>
            <a:endParaRPr lang="en-US" altLang="zh-CN" b="1" dirty="0">
              <a:latin typeface="宋体"/>
              <a:ea typeface="宋体"/>
              <a:cs typeface="宋体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宋体"/>
                <a:ea typeface="宋体"/>
                <a:cs typeface="宋体"/>
              </a:rPr>
              <a:t>6 </a:t>
            </a:r>
            <a:r>
              <a:rPr lang="zh-CN" altLang="en-US" b="1" dirty="0">
                <a:solidFill>
                  <a:srgbClr val="FF0000"/>
                </a:solidFill>
                <a:latin typeface="宋体"/>
                <a:ea typeface="宋体"/>
                <a:cs typeface="宋体"/>
              </a:rPr>
              <a:t>按我们所得的恩赐，各有不同。或说预言，就当照着信心的程度说预言。</a:t>
            </a:r>
            <a:endParaRPr lang="en-US" altLang="zh-CN" b="1" dirty="0">
              <a:solidFill>
                <a:srgbClr val="FF0000"/>
              </a:solidFill>
              <a:latin typeface="宋体"/>
              <a:ea typeface="宋体"/>
              <a:cs typeface="宋体"/>
            </a:endParaRPr>
          </a:p>
          <a:p>
            <a:r>
              <a:rPr lang="en-US" altLang="zh-CN" b="1" dirty="0">
                <a:latin typeface="宋体"/>
                <a:ea typeface="宋体"/>
                <a:cs typeface="宋体"/>
              </a:rPr>
              <a:t>7 </a:t>
            </a:r>
            <a:r>
              <a:rPr lang="zh-CN" altLang="en-US" b="1" dirty="0">
                <a:latin typeface="宋体"/>
                <a:ea typeface="宋体"/>
                <a:cs typeface="宋体"/>
              </a:rPr>
              <a:t>或作执事，就当专一执事。或作教导的，就当专一教导。</a:t>
            </a:r>
            <a:endParaRPr lang="en-US" altLang="zh-CN" b="1" dirty="0">
              <a:latin typeface="宋体"/>
              <a:ea typeface="宋体"/>
              <a:cs typeface="宋体"/>
            </a:endParaRPr>
          </a:p>
          <a:p>
            <a:r>
              <a:rPr lang="en-US" altLang="zh-CN" b="1" dirty="0">
                <a:latin typeface="宋体"/>
                <a:ea typeface="宋体"/>
                <a:cs typeface="宋体"/>
              </a:rPr>
              <a:t>8 </a:t>
            </a:r>
            <a:r>
              <a:rPr lang="zh-CN" altLang="en-US" b="1" dirty="0">
                <a:latin typeface="宋体"/>
                <a:ea typeface="宋体"/>
                <a:cs typeface="宋体"/>
              </a:rPr>
              <a:t>或作劝化的，就当专一劝化。施舍的就当诚实。治理的，就当殷勤。怜悯人的，就当甘心。</a:t>
            </a:r>
            <a:endParaRPr lang="zh-TW" altLang="en-US" b="1" dirty="0">
              <a:latin typeface="宋体"/>
              <a:ea typeface="宋体"/>
              <a:cs typeface="宋体"/>
            </a:endParaRPr>
          </a:p>
          <a:p>
            <a:endParaRPr lang="en-US" dirty="0"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081829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神给信徒的属灵恩赐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gifts </a:t>
            </a:r>
            <a:r>
              <a:rPr lang="en-US" dirty="0" smtClean="0"/>
              <a:t>from god to believers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zh-CN" altLang="en-US" dirty="0"/>
              <a:t>说预</a:t>
            </a:r>
            <a:r>
              <a:rPr lang="zh-CN" altLang="en-US" dirty="0" smtClean="0"/>
              <a:t>言</a:t>
            </a:r>
            <a:r>
              <a:rPr lang="en-US" altLang="zh-CN" dirty="0" smtClean="0"/>
              <a:t> </a:t>
            </a:r>
            <a:r>
              <a:rPr lang="en-CA" dirty="0" smtClean="0"/>
              <a:t>Prophecy (12:6)</a:t>
            </a:r>
          </a:p>
          <a:p>
            <a:pPr marL="571500" indent="-457200">
              <a:buFont typeface="+mj-lt"/>
              <a:buAutoNum type="arabicPeriod"/>
            </a:pPr>
            <a:r>
              <a:rPr lang="zh-CN" altLang="en-US" dirty="0" smtClean="0"/>
              <a:t>作执事</a:t>
            </a:r>
            <a:r>
              <a:rPr lang="en-CA" altLang="zh-CN" dirty="0" smtClean="0"/>
              <a:t> </a:t>
            </a:r>
            <a:r>
              <a:rPr lang="en-CA" dirty="0" smtClean="0"/>
              <a:t>Service (12:7)</a:t>
            </a:r>
          </a:p>
          <a:p>
            <a:pPr marL="571500" indent="-457200">
              <a:buFont typeface="+mj-lt"/>
              <a:buAutoNum type="arabicPeriod"/>
            </a:pPr>
            <a:r>
              <a:rPr lang="zh-CN" altLang="en-US" dirty="0" smtClean="0"/>
              <a:t>教导</a:t>
            </a:r>
            <a:r>
              <a:rPr lang="en-CA" altLang="zh-CN" dirty="0" smtClean="0"/>
              <a:t> </a:t>
            </a:r>
            <a:r>
              <a:rPr lang="en-CA" dirty="0" smtClean="0"/>
              <a:t>Teaching (12:7)</a:t>
            </a:r>
          </a:p>
          <a:p>
            <a:pPr marL="571500" indent="-457200">
              <a:buFont typeface="+mj-lt"/>
              <a:buAutoNum type="arabicPeriod"/>
            </a:pPr>
            <a:r>
              <a:rPr lang="zh-CN" altLang="en-US" dirty="0" smtClean="0"/>
              <a:t>劝化</a:t>
            </a:r>
            <a:r>
              <a:rPr lang="en-CA" altLang="zh-CN" dirty="0" smtClean="0"/>
              <a:t> </a:t>
            </a:r>
            <a:r>
              <a:rPr lang="en-CA" dirty="0" smtClean="0"/>
              <a:t>Encouragement (12:8)</a:t>
            </a:r>
          </a:p>
          <a:p>
            <a:pPr marL="571500" indent="-457200">
              <a:buFont typeface="+mj-lt"/>
              <a:buAutoNum type="arabicPeriod"/>
            </a:pPr>
            <a:r>
              <a:rPr lang="zh-CN" altLang="en-US" dirty="0" smtClean="0"/>
              <a:t>施舍</a:t>
            </a:r>
            <a:r>
              <a:rPr lang="en-CA" altLang="zh-CN" dirty="0" smtClean="0"/>
              <a:t> </a:t>
            </a:r>
            <a:r>
              <a:rPr lang="en-CA" dirty="0" smtClean="0"/>
              <a:t>Giving (12:8)</a:t>
            </a:r>
          </a:p>
          <a:p>
            <a:pPr marL="571500" indent="-457200">
              <a:buFont typeface="+mj-lt"/>
              <a:buAutoNum type="arabicPeriod"/>
            </a:pPr>
            <a:r>
              <a:rPr lang="zh-CN" altLang="en-US" dirty="0"/>
              <a:t>治</a:t>
            </a:r>
            <a:r>
              <a:rPr lang="zh-CN" altLang="en-US" dirty="0" smtClean="0"/>
              <a:t>理</a:t>
            </a:r>
            <a:r>
              <a:rPr lang="en-CA" altLang="zh-CN" dirty="0" smtClean="0"/>
              <a:t> </a:t>
            </a:r>
            <a:r>
              <a:rPr lang="en-CA" dirty="0" smtClean="0"/>
              <a:t>Leading (12:8)</a:t>
            </a:r>
          </a:p>
          <a:p>
            <a:pPr marL="571500" indent="-457200">
              <a:buFont typeface="+mj-lt"/>
              <a:buAutoNum type="arabicPeriod"/>
            </a:pPr>
            <a:r>
              <a:rPr lang="zh-CN" altLang="en-US" dirty="0" smtClean="0"/>
              <a:t>怜悯人</a:t>
            </a:r>
            <a:r>
              <a:rPr lang="en-CA" altLang="zh-CN" dirty="0" smtClean="0"/>
              <a:t> </a:t>
            </a:r>
            <a:r>
              <a:rPr lang="en-CA" dirty="0" smtClean="0"/>
              <a:t>Acts </a:t>
            </a:r>
            <a:r>
              <a:rPr lang="en-CA" dirty="0"/>
              <a:t>of </a:t>
            </a:r>
            <a:r>
              <a:rPr lang="en-CA" dirty="0" smtClean="0"/>
              <a:t>Mercy (12:8)</a:t>
            </a:r>
            <a:endParaRPr lang="en-CA" dirty="0"/>
          </a:p>
          <a:p>
            <a:pPr marL="5715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24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755" y="740474"/>
            <a:ext cx="8563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+mj-ea"/>
                <a:ea typeface="+mj-ea"/>
              </a:rPr>
              <a:t>马可福音 </a:t>
            </a:r>
            <a:r>
              <a:rPr lang="en-US" sz="3600" b="1" dirty="0" smtClean="0">
                <a:latin typeface="+mj-ea"/>
                <a:ea typeface="+mj-ea"/>
              </a:rPr>
              <a:t>9:41</a:t>
            </a:r>
          </a:p>
          <a:p>
            <a:endParaRPr lang="en-US" altLang="zh-CN" sz="3600" b="1" dirty="0">
              <a:latin typeface="+mj-ea"/>
              <a:ea typeface="+mj-ea"/>
            </a:endParaRPr>
          </a:p>
          <a:p>
            <a:r>
              <a:rPr lang="zh-CN" altLang="en-US" sz="3600" b="1" dirty="0" smtClean="0">
                <a:latin typeface="+mj-ea"/>
                <a:ea typeface="+mj-ea"/>
              </a:rPr>
              <a:t>凡</a:t>
            </a:r>
            <a:r>
              <a:rPr lang="zh-CN" altLang="en-US" sz="3600" b="1" dirty="0">
                <a:latin typeface="+mj-ea"/>
                <a:ea typeface="+mj-ea"/>
              </a:rPr>
              <a:t>因你们是属基督，给你们一杯水喝的，我实在告诉你们，他不能不得赏赐。</a:t>
            </a:r>
            <a:endParaRPr lang="zh-TW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9822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548053"/>
            <a:ext cx="4889500" cy="4889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6770" y="5684650"/>
            <a:ext cx="652559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00" b="1" dirty="0"/>
              <a:t>拥有最多玩具而死的人是赢家</a:t>
            </a:r>
            <a:endParaRPr lang="en-US" sz="2600" b="1" dirty="0"/>
          </a:p>
          <a:p>
            <a:pPr algn="ctr"/>
            <a:r>
              <a:rPr lang="en-US" sz="2600" b="1" dirty="0" smtClean="0"/>
              <a:t>HE WHO DIES WITH THE MOST TOYS WINS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435962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51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03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85" y="68385"/>
            <a:ext cx="6789615" cy="678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1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0307" y="506164"/>
            <a:ext cx="826476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latin typeface="+mj-ea"/>
                <a:ea typeface="+mj-ea"/>
              </a:rPr>
              <a:t>哥林多后书</a:t>
            </a:r>
            <a:endParaRPr lang="en-US" altLang="zh-CN" sz="2800" b="1" dirty="0" smtClean="0">
              <a:latin typeface="+mj-ea"/>
              <a:ea typeface="+mj-ea"/>
            </a:endParaRPr>
          </a:p>
          <a:p>
            <a:endParaRPr lang="en-CA" sz="2800" dirty="0">
              <a:latin typeface="+mj-ea"/>
              <a:ea typeface="+mj-ea"/>
            </a:endParaRPr>
          </a:p>
          <a:p>
            <a:r>
              <a:rPr lang="en-US" sz="2800" b="1" dirty="0" smtClean="0">
                <a:latin typeface="+mj-ea"/>
                <a:ea typeface="+mj-ea"/>
              </a:rPr>
              <a:t>8:2  </a:t>
            </a:r>
            <a:r>
              <a:rPr lang="zh-CN" altLang="en-US" sz="2800" b="1" dirty="0" smtClean="0">
                <a:latin typeface="+mj-ea"/>
                <a:ea typeface="+mj-ea"/>
              </a:rPr>
              <a:t>就是</a:t>
            </a:r>
            <a:r>
              <a:rPr lang="zh-CN" altLang="en-US" sz="2800" b="1" dirty="0">
                <a:latin typeface="+mj-ea"/>
                <a:ea typeface="+mj-ea"/>
              </a:rPr>
              <a:t>他们</a:t>
            </a: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在患难中</a:t>
            </a:r>
            <a:r>
              <a:rPr lang="zh-CN" altLang="en-US" sz="2800" b="1" dirty="0">
                <a:latin typeface="+mj-ea"/>
                <a:ea typeface="+mj-ea"/>
              </a:rPr>
              <a:t>受大试炼的时候，仍有满足的快乐，</a:t>
            </a: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在极穷之间</a:t>
            </a:r>
            <a:r>
              <a:rPr lang="zh-CN" altLang="en-US" sz="2800" b="1" dirty="0">
                <a:latin typeface="+mj-ea"/>
                <a:ea typeface="+mj-ea"/>
              </a:rPr>
              <a:t>，还格外显出他们乐捐的厚恩。 </a:t>
            </a:r>
            <a:r>
              <a:rPr lang="zh-TW" altLang="en-US" sz="2600" dirty="0"/>
              <a:t>	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0" y="554641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 smtClean="0"/>
              <a:t>。</a:t>
            </a:r>
            <a:r>
              <a:rPr lang="zh-TW" altLang="en-US" dirty="0"/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0" y="28288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3376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755" y="740474"/>
            <a:ext cx="8563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b="1" dirty="0">
                <a:latin typeface="+mj-ea"/>
                <a:ea typeface="+mj-ea"/>
              </a:rPr>
              <a:t>罗马书 </a:t>
            </a:r>
            <a:r>
              <a:rPr lang="en-US" altLang="zh-CN" sz="2700" b="1" dirty="0">
                <a:latin typeface="+mj-ea"/>
                <a:ea typeface="+mj-ea"/>
              </a:rPr>
              <a:t>12</a:t>
            </a:r>
            <a:r>
              <a:rPr lang="zh-CN" altLang="en-US" sz="2700" b="1" dirty="0" smtClean="0">
                <a:latin typeface="+mj-ea"/>
                <a:ea typeface="+mj-ea"/>
              </a:rPr>
              <a:t>章</a:t>
            </a:r>
            <a:endParaRPr lang="en-US" altLang="zh-CN" sz="2700" b="1" dirty="0" smtClean="0">
              <a:latin typeface="+mj-ea"/>
              <a:ea typeface="+mj-ea"/>
            </a:endParaRPr>
          </a:p>
          <a:p>
            <a:endParaRPr lang="en-CA" sz="2700" dirty="0">
              <a:latin typeface="+mj-ea"/>
            </a:endParaRPr>
          </a:p>
          <a:p>
            <a:r>
              <a:rPr lang="en-US" altLang="zh-CN" sz="2700" b="1" dirty="0" smtClean="0">
                <a:latin typeface="+mj-ea"/>
                <a:ea typeface="+mj-ea"/>
              </a:rPr>
              <a:t>1 </a:t>
            </a:r>
            <a:r>
              <a:rPr lang="zh-CN" altLang="en-US" sz="2700" b="1" dirty="0" smtClean="0">
                <a:latin typeface="+mj-ea"/>
                <a:ea typeface="+mj-ea"/>
              </a:rPr>
              <a:t>所以</a:t>
            </a:r>
            <a:r>
              <a:rPr lang="zh-CN" altLang="en-US" sz="2700" b="1" dirty="0">
                <a:latin typeface="+mj-ea"/>
                <a:ea typeface="+mj-ea"/>
              </a:rPr>
              <a:t>弟兄们，我以神的慈悲劝你们，将身体献上，当作活祭，是圣洁的，是神所喜悦的。你们如此事奉，乃是理所当然的</a:t>
            </a:r>
            <a:r>
              <a:rPr lang="zh-CN" altLang="en-US" sz="2700" b="1" dirty="0" smtClean="0">
                <a:latin typeface="+mj-ea"/>
                <a:ea typeface="+mj-ea"/>
              </a:rPr>
              <a:t>。</a:t>
            </a:r>
            <a:endParaRPr lang="en-US" altLang="zh-CN" sz="2700" b="1" dirty="0" smtClean="0">
              <a:latin typeface="+mj-ea"/>
              <a:ea typeface="+mj-ea"/>
            </a:endParaRPr>
          </a:p>
          <a:p>
            <a:r>
              <a:rPr lang="en-US" altLang="zh-CN" sz="2700" b="1" dirty="0" smtClean="0">
                <a:latin typeface="+mj-ea"/>
                <a:ea typeface="+mj-ea"/>
              </a:rPr>
              <a:t>2</a:t>
            </a:r>
            <a:r>
              <a:rPr lang="en-US" sz="2700" b="1" dirty="0" smtClean="0">
                <a:latin typeface="+mj-ea"/>
                <a:ea typeface="+mj-ea"/>
              </a:rPr>
              <a:t> </a:t>
            </a:r>
            <a:r>
              <a:rPr lang="zh-CN" altLang="en-US" sz="2700" b="1" dirty="0" smtClean="0">
                <a:latin typeface="+mj-ea"/>
                <a:ea typeface="+mj-ea"/>
              </a:rPr>
              <a:t>不要</a:t>
            </a:r>
            <a:r>
              <a:rPr lang="zh-CN" altLang="en-US" sz="2700" b="1" dirty="0">
                <a:latin typeface="+mj-ea"/>
                <a:ea typeface="+mj-ea"/>
              </a:rPr>
              <a:t>效法这个世界。只要心意更新而变化，叫你们察验何为神的善良，纯</a:t>
            </a:r>
            <a:r>
              <a:rPr lang="zh-CN" altLang="en-US" sz="2700" b="1" dirty="0" smtClean="0">
                <a:latin typeface="+mj-ea"/>
                <a:ea typeface="+mj-ea"/>
              </a:rPr>
              <a:t>全，可</a:t>
            </a:r>
            <a:r>
              <a:rPr lang="zh-CN" altLang="en-US" sz="2700" b="1" dirty="0">
                <a:latin typeface="+mj-ea"/>
                <a:ea typeface="+mj-ea"/>
              </a:rPr>
              <a:t>喜悦的旨意。</a:t>
            </a:r>
            <a:endParaRPr lang="en-CA" sz="2700" dirty="0">
              <a:latin typeface="+mj-ea"/>
              <a:ea typeface="+mj-ea"/>
            </a:endParaRPr>
          </a:p>
          <a:p>
            <a:r>
              <a:rPr lang="zh-TW" altLang="en-US" sz="2700" b="1" dirty="0">
                <a:latin typeface="細明體_HKSCS"/>
                <a:ea typeface="細明體_HKSCS"/>
                <a:cs typeface="細明體_HKSCS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609385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我们活着是为了荣耀神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We </a:t>
            </a:r>
            <a:r>
              <a:rPr lang="en-US" dirty="0" smtClean="0"/>
              <a:t>live to bring glory to god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600" dirty="0"/>
              <a:t>神给我们的诫命最高目的是将荣耀归给神</a:t>
            </a:r>
            <a:endParaRPr lang="en-US" sz="2600" dirty="0"/>
          </a:p>
          <a:p>
            <a:r>
              <a:rPr lang="en-US" sz="2600" dirty="0" smtClean="0"/>
              <a:t>The </a:t>
            </a:r>
            <a:r>
              <a:rPr lang="en-US" sz="2600" dirty="0"/>
              <a:t>highest purpose of God‘s command is for us </a:t>
            </a:r>
            <a:r>
              <a:rPr lang="en-US" sz="2600" dirty="0" smtClean="0"/>
              <a:t>to bring </a:t>
            </a:r>
            <a:r>
              <a:rPr lang="en-US" sz="2600" dirty="0"/>
              <a:t>glory to God. </a:t>
            </a:r>
            <a:r>
              <a:rPr lang="en-US" sz="2600" dirty="0" smtClean="0"/>
              <a:t> </a:t>
            </a:r>
          </a:p>
          <a:p>
            <a:endParaRPr lang="en-US" sz="2600" dirty="0" smtClean="0"/>
          </a:p>
          <a:p>
            <a:r>
              <a:rPr lang="zh-CN" altLang="en-US" sz="2600" dirty="0"/>
              <a:t>将荣耀归给神是什么意思？</a:t>
            </a:r>
            <a:r>
              <a:rPr lang="en-US" sz="2600" dirty="0"/>
              <a:t>  </a:t>
            </a:r>
          </a:p>
          <a:p>
            <a:r>
              <a:rPr lang="en-US" sz="2600" dirty="0" smtClean="0"/>
              <a:t>What </a:t>
            </a:r>
            <a:r>
              <a:rPr lang="en-US" sz="2600" dirty="0"/>
              <a:t>does it mean to bring glory to God</a:t>
            </a:r>
            <a:r>
              <a:rPr lang="en-US" sz="2600" dirty="0" smtClean="0"/>
              <a:t>?</a:t>
            </a:r>
          </a:p>
          <a:p>
            <a:pPr lvl="1"/>
            <a:r>
              <a:rPr lang="zh-CN" altLang="en-US" sz="2600" dirty="0"/>
              <a:t>将荣耀归给神意味着我们的生活方式让别人看见，就被说服我们的神是真的，并且赞美神（太</a:t>
            </a:r>
            <a:r>
              <a:rPr lang="en-US" altLang="zh-CN" sz="2600" dirty="0"/>
              <a:t>5</a:t>
            </a:r>
            <a:r>
              <a:rPr lang="zh-CN" altLang="en-US" sz="2600" dirty="0"/>
              <a:t>：</a:t>
            </a:r>
            <a:r>
              <a:rPr lang="en-US" altLang="zh-CN" sz="2600" dirty="0"/>
              <a:t>16</a:t>
            </a:r>
            <a:r>
              <a:rPr lang="en-CA" altLang="zh-CN" sz="2600" dirty="0"/>
              <a:t>)</a:t>
            </a:r>
            <a:r>
              <a:rPr lang="zh-CN" altLang="en-US" sz="2600" dirty="0"/>
              <a:t>。</a:t>
            </a:r>
            <a:endParaRPr lang="en-US" sz="2600" dirty="0"/>
          </a:p>
          <a:p>
            <a:pPr lvl="1"/>
            <a:r>
              <a:rPr lang="en-US" sz="2600" dirty="0" smtClean="0"/>
              <a:t>To </a:t>
            </a:r>
            <a:r>
              <a:rPr lang="en-US" sz="2600" dirty="0"/>
              <a:t>bring glory to God means w</a:t>
            </a:r>
            <a:r>
              <a:rPr lang="en-US" sz="2600" dirty="0" smtClean="0"/>
              <a:t>e </a:t>
            </a:r>
            <a:r>
              <a:rPr lang="en-US" sz="2600" dirty="0"/>
              <a:t>live in such a way </a:t>
            </a:r>
            <a:r>
              <a:rPr lang="en-US" sz="2600" dirty="0" smtClean="0"/>
              <a:t>so that </a:t>
            </a:r>
            <a:r>
              <a:rPr lang="en-US" sz="2600" dirty="0"/>
              <a:t>when others see </a:t>
            </a:r>
            <a:r>
              <a:rPr lang="en-US" sz="2600" dirty="0" smtClean="0"/>
              <a:t>it, </a:t>
            </a:r>
            <a:r>
              <a:rPr lang="en-US" sz="2600" dirty="0"/>
              <a:t>they </a:t>
            </a:r>
            <a:r>
              <a:rPr lang="en-US" sz="2600" dirty="0" smtClean="0"/>
              <a:t>are convinced that God </a:t>
            </a:r>
            <a:r>
              <a:rPr lang="en-US" sz="2600" dirty="0"/>
              <a:t>is </a:t>
            </a:r>
            <a:r>
              <a:rPr lang="en-US" sz="2600" dirty="0" smtClean="0"/>
              <a:t>true and give praise to Him (Mat 5:16)</a:t>
            </a:r>
            <a:r>
              <a:rPr lang="en-CA" sz="2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1354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0307" y="506164"/>
            <a:ext cx="826476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约翰一</a:t>
            </a:r>
            <a:r>
              <a:rPr lang="zh-CN" altLang="en-US" sz="3200" b="1" dirty="0" smtClean="0">
                <a:latin typeface="+mj-ea"/>
                <a:ea typeface="+mj-ea"/>
              </a:rPr>
              <a:t>书 </a:t>
            </a:r>
            <a:r>
              <a:rPr lang="en-US" sz="3200" b="1" dirty="0" smtClean="0">
                <a:latin typeface="+mj-ea"/>
                <a:ea typeface="+mj-ea"/>
              </a:rPr>
              <a:t>2:17 </a:t>
            </a:r>
            <a:r>
              <a:rPr lang="zh-CN" altLang="en-US" sz="3200" b="1" dirty="0">
                <a:latin typeface="+mj-ea"/>
                <a:ea typeface="+mj-ea"/>
              </a:rPr>
              <a:t>这世界，和其上的情欲，都要过去。</a:t>
            </a:r>
            <a:r>
              <a:rPr lang="zh-CN" altLang="en-US" sz="3200" b="1" dirty="0">
                <a:solidFill>
                  <a:srgbClr val="FF0000"/>
                </a:solidFill>
                <a:latin typeface="+mj-ea"/>
                <a:ea typeface="+mj-ea"/>
              </a:rPr>
              <a:t>惟独遵行神旨意的，是永远常存。</a:t>
            </a:r>
            <a:endParaRPr lang="en-CA" sz="32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sz="2800" dirty="0" smtClean="0"/>
              <a:t>	</a:t>
            </a:r>
            <a:endParaRPr lang="zh-TW" alt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410306" y="1929951"/>
            <a:ext cx="826476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使徒行</a:t>
            </a:r>
            <a:r>
              <a:rPr lang="zh-CN" altLang="en-US" sz="3200" b="1" dirty="0" smtClean="0">
                <a:latin typeface="+mj-ea"/>
                <a:ea typeface="+mj-ea"/>
              </a:rPr>
              <a:t>传 </a:t>
            </a:r>
            <a:r>
              <a:rPr lang="en-CA" sz="3200" b="1" dirty="0" smtClean="0">
                <a:latin typeface="+mj-ea"/>
                <a:ea typeface="+mj-ea"/>
              </a:rPr>
              <a:t>20:35 </a:t>
            </a:r>
            <a:r>
              <a:rPr lang="zh-CN" altLang="en-US" sz="3200" b="1" dirty="0" smtClean="0">
                <a:latin typeface="+mj-ea"/>
                <a:ea typeface="+mj-ea"/>
              </a:rPr>
              <a:t>又</a:t>
            </a:r>
            <a:r>
              <a:rPr lang="zh-CN" altLang="en-US" sz="3200" b="1" dirty="0">
                <a:latin typeface="+mj-ea"/>
                <a:ea typeface="+mj-ea"/>
              </a:rPr>
              <a:t>当记念主耶稣的话，说，</a:t>
            </a:r>
            <a:r>
              <a:rPr lang="zh-CN" altLang="en-US" sz="3200" b="1" dirty="0">
                <a:solidFill>
                  <a:srgbClr val="FF0000"/>
                </a:solidFill>
                <a:latin typeface="+mj-ea"/>
                <a:ea typeface="+mj-ea"/>
              </a:rPr>
              <a:t>施比受更为有福。</a:t>
            </a:r>
            <a:endParaRPr lang="en-CA" sz="3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9615" y="3435428"/>
            <a:ext cx="826476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约翰</a:t>
            </a:r>
            <a:r>
              <a:rPr lang="zh-CN" altLang="en-US" sz="3200" b="1" dirty="0" smtClean="0">
                <a:latin typeface="+mj-ea"/>
                <a:ea typeface="+mj-ea"/>
              </a:rPr>
              <a:t>福音 </a:t>
            </a:r>
            <a:r>
              <a:rPr lang="en-US" sz="3200" b="1" dirty="0" smtClean="0">
                <a:latin typeface="+mj-ea"/>
                <a:ea typeface="+mj-ea"/>
              </a:rPr>
              <a:t>15:10 </a:t>
            </a:r>
            <a:r>
              <a:rPr lang="zh-CN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你们</a:t>
            </a:r>
            <a:r>
              <a:rPr lang="zh-CN" altLang="en-US" sz="3200" b="1" dirty="0">
                <a:solidFill>
                  <a:srgbClr val="FF0000"/>
                </a:solidFill>
                <a:latin typeface="+mj-ea"/>
                <a:ea typeface="+mj-ea"/>
              </a:rPr>
              <a:t>若遵守我的命令</a:t>
            </a:r>
            <a:r>
              <a:rPr lang="zh-CN" altLang="en-US" sz="3200" b="1" dirty="0">
                <a:latin typeface="+mj-ea"/>
                <a:ea typeface="+mj-ea"/>
              </a:rPr>
              <a:t>，就常在我的爱里。正如我遵守了我父的命令，常在他的爱里。</a:t>
            </a:r>
            <a:endParaRPr lang="en-CA" sz="3200" dirty="0">
              <a:latin typeface="+mj-ea"/>
              <a:ea typeface="+mj-ea"/>
            </a:endParaRPr>
          </a:p>
          <a:p>
            <a:r>
              <a:rPr lang="en-US" sz="3200" b="1" dirty="0" smtClean="0">
                <a:latin typeface="+mj-ea"/>
                <a:ea typeface="+mj-ea"/>
              </a:rPr>
              <a:t>15:11 </a:t>
            </a:r>
            <a:r>
              <a:rPr lang="zh-CN" altLang="en-US" sz="3200" b="1" dirty="0" smtClean="0">
                <a:latin typeface="+mj-ea"/>
                <a:ea typeface="+mj-ea"/>
              </a:rPr>
              <a:t>这些</a:t>
            </a:r>
            <a:r>
              <a:rPr lang="zh-CN" altLang="en-US" sz="3200" b="1" dirty="0">
                <a:latin typeface="+mj-ea"/>
                <a:ea typeface="+mj-ea"/>
              </a:rPr>
              <a:t>事我已经对你们说了，是要叫我的喜乐，存在你们心里，</a:t>
            </a:r>
            <a:r>
              <a:rPr lang="zh-CN" altLang="en-US" sz="3200" b="1" dirty="0">
                <a:solidFill>
                  <a:srgbClr val="FF0000"/>
                </a:solidFill>
                <a:latin typeface="+mj-ea"/>
                <a:ea typeface="+mj-ea"/>
              </a:rPr>
              <a:t>并叫你们的喜乐可以满足</a:t>
            </a:r>
            <a:r>
              <a:rPr lang="zh-CN" altLang="en-US" sz="3200" b="1" dirty="0">
                <a:latin typeface="+mj-ea"/>
                <a:ea typeface="+mj-ea"/>
              </a:rPr>
              <a:t>。 </a:t>
            </a:r>
            <a:r>
              <a:rPr lang="zh-TW" altLang="en-US" sz="2800" dirty="0">
                <a:solidFill>
                  <a:srgbClr val="FF0000"/>
                </a:solidFill>
              </a:rPr>
              <a:t>	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0" y="554641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dirty="0" smtClean="0"/>
              <a:t>。</a:t>
            </a:r>
            <a:r>
              <a:rPr lang="zh-TW" altLang="en-US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390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755" y="740474"/>
            <a:ext cx="856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		</a:t>
            </a:r>
            <a:endParaRPr lang="zh-TW" alt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594326" y="302359"/>
            <a:ext cx="7974445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b="1" dirty="0">
                <a:latin typeface="+mj-ea"/>
                <a:ea typeface="+mj-ea"/>
              </a:rPr>
              <a:t>罗马</a:t>
            </a:r>
            <a:r>
              <a:rPr lang="zh-CN" altLang="en-US" sz="2700" b="1" dirty="0" smtClean="0">
                <a:latin typeface="+mj-ea"/>
                <a:ea typeface="+mj-ea"/>
              </a:rPr>
              <a:t>书 </a:t>
            </a:r>
            <a:r>
              <a:rPr lang="en-US" altLang="zh-CN" sz="2700" b="1" dirty="0" smtClean="0">
                <a:latin typeface="+mj-ea"/>
                <a:ea typeface="+mj-ea"/>
              </a:rPr>
              <a:t>12</a:t>
            </a:r>
            <a:r>
              <a:rPr lang="zh-CN" altLang="en-US" sz="2700" b="1" dirty="0" smtClean="0">
                <a:latin typeface="+mj-ea"/>
                <a:ea typeface="+mj-ea"/>
              </a:rPr>
              <a:t>章</a:t>
            </a:r>
            <a:endParaRPr lang="en-US" altLang="zh-CN" sz="2700" b="1" dirty="0" smtClean="0">
              <a:latin typeface="+mj-ea"/>
              <a:ea typeface="+mj-ea"/>
            </a:endParaRPr>
          </a:p>
          <a:p>
            <a:endParaRPr lang="en-CA" sz="2700" dirty="0">
              <a:latin typeface="+mj-ea"/>
              <a:ea typeface="+mj-ea"/>
            </a:endParaRPr>
          </a:p>
          <a:p>
            <a:r>
              <a:rPr lang="en-US" altLang="zh-CN" sz="2700" b="1" dirty="0" smtClean="0">
                <a:latin typeface="+mj-ea"/>
                <a:ea typeface="+mj-ea"/>
              </a:rPr>
              <a:t>3</a:t>
            </a:r>
            <a:r>
              <a:rPr lang="en-US" sz="2700" b="1" dirty="0" smtClean="0">
                <a:latin typeface="+mj-ea"/>
                <a:ea typeface="+mj-ea"/>
              </a:rPr>
              <a:t> </a:t>
            </a:r>
            <a:r>
              <a:rPr lang="zh-CN" altLang="en-US" sz="2700" b="1" dirty="0" smtClean="0">
                <a:latin typeface="+mj-ea"/>
                <a:ea typeface="+mj-ea"/>
              </a:rPr>
              <a:t>我</a:t>
            </a:r>
            <a:r>
              <a:rPr lang="zh-CN" altLang="en-US" sz="2700" b="1" dirty="0">
                <a:latin typeface="+mj-ea"/>
                <a:ea typeface="+mj-ea"/>
              </a:rPr>
              <a:t>凭着所赐我的恩，对你们各人说，不要看自己过于所当看的。要照着神所分给各人信心的大小，看得合乎中道</a:t>
            </a:r>
            <a:r>
              <a:rPr lang="zh-CN" altLang="en-US" sz="2700" b="1" dirty="0" smtClean="0">
                <a:latin typeface="+mj-ea"/>
                <a:ea typeface="+mj-ea"/>
              </a:rPr>
              <a:t>。</a:t>
            </a:r>
            <a:endParaRPr lang="en-US" altLang="zh-CN" sz="2700" b="1" dirty="0" smtClean="0">
              <a:latin typeface="+mj-ea"/>
              <a:ea typeface="+mj-ea"/>
            </a:endParaRPr>
          </a:p>
          <a:p>
            <a:r>
              <a:rPr lang="en-US" altLang="zh-CN" sz="2700" b="1" dirty="0" smtClean="0">
                <a:latin typeface="+mj-ea"/>
                <a:ea typeface="+mj-ea"/>
              </a:rPr>
              <a:t>4 </a:t>
            </a:r>
            <a:r>
              <a:rPr lang="zh-CN" altLang="en-US" sz="2700" b="1" dirty="0" smtClean="0">
                <a:latin typeface="+mj-ea"/>
                <a:ea typeface="+mj-ea"/>
              </a:rPr>
              <a:t>正如</a:t>
            </a:r>
            <a:r>
              <a:rPr lang="zh-CN" altLang="en-US" sz="2700" b="1" dirty="0">
                <a:latin typeface="+mj-ea"/>
                <a:ea typeface="+mj-ea"/>
              </a:rPr>
              <a:t>我们一个身子上有好些肢体，肢体也不都是一样的用处</a:t>
            </a:r>
            <a:r>
              <a:rPr lang="zh-CN" altLang="en-US" sz="2700" b="1" dirty="0" smtClean="0">
                <a:latin typeface="+mj-ea"/>
                <a:ea typeface="+mj-ea"/>
              </a:rPr>
              <a:t>。</a:t>
            </a:r>
            <a:endParaRPr lang="en-US" altLang="zh-CN" sz="2700" b="1" dirty="0" smtClean="0">
              <a:latin typeface="+mj-ea"/>
              <a:ea typeface="+mj-ea"/>
            </a:endParaRPr>
          </a:p>
          <a:p>
            <a:r>
              <a:rPr lang="en-US" altLang="zh-CN" sz="2700" b="1" dirty="0" smtClean="0">
                <a:latin typeface="+mj-ea"/>
                <a:ea typeface="+mj-ea"/>
              </a:rPr>
              <a:t>5 </a:t>
            </a:r>
            <a:r>
              <a:rPr lang="zh-CN" altLang="en-US" sz="2700" b="1" dirty="0" smtClean="0">
                <a:latin typeface="+mj-ea"/>
                <a:ea typeface="+mj-ea"/>
              </a:rPr>
              <a:t>我们</a:t>
            </a:r>
            <a:r>
              <a:rPr lang="zh-CN" altLang="en-US" sz="2700" b="1" dirty="0">
                <a:latin typeface="+mj-ea"/>
                <a:ea typeface="+mj-ea"/>
              </a:rPr>
              <a:t>这许多人，在基督里成为一身，互相联络作肢体，也是如此</a:t>
            </a:r>
            <a:r>
              <a:rPr lang="zh-CN" altLang="en-US" sz="2700" b="1" dirty="0" smtClean="0">
                <a:latin typeface="+mj-ea"/>
                <a:ea typeface="+mj-ea"/>
              </a:rPr>
              <a:t>。</a:t>
            </a:r>
            <a:endParaRPr lang="en-US" altLang="zh-CN" sz="2700" b="1" dirty="0" smtClean="0">
              <a:latin typeface="+mj-ea"/>
              <a:ea typeface="+mj-ea"/>
            </a:endParaRPr>
          </a:p>
          <a:p>
            <a:r>
              <a:rPr lang="en-US" altLang="zh-CN" sz="2700" b="1" dirty="0" smtClean="0">
                <a:latin typeface="+mj-ea"/>
                <a:ea typeface="+mj-ea"/>
              </a:rPr>
              <a:t>6 </a:t>
            </a:r>
            <a:r>
              <a:rPr lang="zh-CN" altLang="en-US" sz="2700" b="1" dirty="0" smtClean="0">
                <a:latin typeface="+mj-ea"/>
                <a:ea typeface="+mj-ea"/>
              </a:rPr>
              <a:t>按</a:t>
            </a:r>
            <a:r>
              <a:rPr lang="zh-CN" altLang="en-US" sz="2700" b="1" dirty="0">
                <a:latin typeface="+mj-ea"/>
                <a:ea typeface="+mj-ea"/>
              </a:rPr>
              <a:t>我们所得的恩赐，各有不同。或说预言，就当照着信心的程度说</a:t>
            </a:r>
            <a:r>
              <a:rPr lang="zh-CN" altLang="en-US" sz="2700" b="1" dirty="0" smtClean="0">
                <a:latin typeface="+mj-ea"/>
                <a:ea typeface="+mj-ea"/>
              </a:rPr>
              <a:t>预言。</a:t>
            </a:r>
            <a:endParaRPr lang="en-US" altLang="zh-CN" sz="2700" b="1" dirty="0" smtClean="0">
              <a:latin typeface="+mj-ea"/>
              <a:ea typeface="+mj-ea"/>
            </a:endParaRPr>
          </a:p>
          <a:p>
            <a:r>
              <a:rPr lang="en-US" altLang="zh-CN" sz="2700" b="1" dirty="0" smtClean="0">
                <a:latin typeface="+mj-ea"/>
                <a:ea typeface="+mj-ea"/>
              </a:rPr>
              <a:t>7 </a:t>
            </a:r>
            <a:r>
              <a:rPr lang="zh-CN" altLang="en-US" sz="2700" b="1" dirty="0" smtClean="0">
                <a:latin typeface="+mj-ea"/>
                <a:ea typeface="+mj-ea"/>
              </a:rPr>
              <a:t>或</a:t>
            </a:r>
            <a:r>
              <a:rPr lang="zh-CN" altLang="en-US" sz="2700" b="1" dirty="0">
                <a:latin typeface="+mj-ea"/>
                <a:ea typeface="+mj-ea"/>
              </a:rPr>
              <a:t>作执事，就当专一执事。或作教导的，就当专一教导</a:t>
            </a:r>
            <a:r>
              <a:rPr lang="zh-CN" altLang="en-US" sz="2700" b="1" dirty="0" smtClean="0">
                <a:latin typeface="+mj-ea"/>
                <a:ea typeface="+mj-ea"/>
              </a:rPr>
              <a:t>。</a:t>
            </a:r>
            <a:endParaRPr lang="en-US" altLang="zh-CN" sz="2700" b="1" dirty="0" smtClean="0">
              <a:latin typeface="+mj-ea"/>
              <a:ea typeface="+mj-ea"/>
            </a:endParaRPr>
          </a:p>
          <a:p>
            <a:r>
              <a:rPr lang="en-US" altLang="zh-CN" sz="2700" b="1" dirty="0" smtClean="0">
                <a:latin typeface="+mj-ea"/>
                <a:ea typeface="+mj-ea"/>
              </a:rPr>
              <a:t>8 </a:t>
            </a:r>
            <a:r>
              <a:rPr lang="zh-CN" altLang="en-US" sz="2700" b="1" dirty="0" smtClean="0">
                <a:latin typeface="+mj-ea"/>
                <a:ea typeface="+mj-ea"/>
              </a:rPr>
              <a:t>或</a:t>
            </a:r>
            <a:r>
              <a:rPr lang="zh-CN" altLang="en-US" sz="2700" b="1" dirty="0">
                <a:latin typeface="+mj-ea"/>
                <a:ea typeface="+mj-ea"/>
              </a:rPr>
              <a:t>作劝化的，就当专一劝化。施舍的就当诚实。治理的，就当殷勤。怜悯人的，就当甘心。</a:t>
            </a:r>
            <a:endParaRPr lang="zh-TW" altLang="en-US" sz="2700" b="1" dirty="0">
              <a:latin typeface="+mj-ea"/>
              <a:ea typeface="+mj-ea"/>
              <a:cs typeface="細明體_HKSCS"/>
            </a:endParaRPr>
          </a:p>
        </p:txBody>
      </p:sp>
    </p:spTree>
    <p:extLst>
      <p:ext uri="{BB962C8B-B14F-4D97-AF65-F5344CB8AC3E}">
        <p14:creationId xmlns:p14="http://schemas.microsoft.com/office/powerpoint/2010/main" val="3732367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0"/>
            <a:ext cx="9144000" cy="480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43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63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58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755" y="740474"/>
            <a:ext cx="85635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+mj-ea"/>
                <a:ea typeface="+mj-ea"/>
              </a:rPr>
              <a:t>罗马书 </a:t>
            </a:r>
            <a:r>
              <a:rPr lang="en-US" altLang="zh-CN" sz="3600" b="1" dirty="0">
                <a:latin typeface="+mj-ea"/>
                <a:ea typeface="+mj-ea"/>
              </a:rPr>
              <a:t>12</a:t>
            </a:r>
            <a:r>
              <a:rPr lang="zh-CN" altLang="en-US" sz="3600" b="1" dirty="0">
                <a:latin typeface="+mj-ea"/>
                <a:ea typeface="+mj-ea"/>
              </a:rPr>
              <a:t>章</a:t>
            </a:r>
            <a:endParaRPr lang="en-US" altLang="zh-CN" sz="3600" b="1" dirty="0">
              <a:latin typeface="+mj-ea"/>
              <a:ea typeface="+mj-ea"/>
            </a:endParaRPr>
          </a:p>
          <a:p>
            <a:endParaRPr lang="en-CA" sz="3600" dirty="0">
              <a:latin typeface="+mj-ea"/>
              <a:ea typeface="+mj-ea"/>
            </a:endParaRPr>
          </a:p>
          <a:p>
            <a:r>
              <a:rPr lang="en-US" altLang="zh-CN" sz="3600" b="1" dirty="0">
                <a:latin typeface="+mj-ea"/>
                <a:ea typeface="+mj-ea"/>
              </a:rPr>
              <a:t>1 </a:t>
            </a:r>
            <a:r>
              <a:rPr lang="zh-CN" altLang="en-US" sz="3600" b="1" dirty="0">
                <a:latin typeface="+mj-ea"/>
                <a:ea typeface="+mj-ea"/>
              </a:rPr>
              <a:t>所以弟兄们，</a:t>
            </a:r>
            <a:r>
              <a:rPr lang="zh-CN" altLang="en-US" sz="3600" b="1" dirty="0">
                <a:solidFill>
                  <a:srgbClr val="FF0000"/>
                </a:solidFill>
                <a:latin typeface="+mj-ea"/>
                <a:ea typeface="+mj-ea"/>
              </a:rPr>
              <a:t>我以神的慈悲劝你们</a:t>
            </a:r>
            <a:r>
              <a:rPr lang="zh-CN" altLang="en-US" sz="3600" b="1" dirty="0">
                <a:latin typeface="+mj-ea"/>
                <a:ea typeface="+mj-ea"/>
              </a:rPr>
              <a:t>，将身体献上，当作活祭，是圣洁的，是神所喜悦的。你们如此事奉，乃是理所当然的</a:t>
            </a:r>
            <a:r>
              <a:rPr lang="zh-CN" altLang="en-US" sz="3600" b="1" dirty="0" smtClean="0">
                <a:latin typeface="+mj-ea"/>
                <a:ea typeface="+mj-ea"/>
              </a:rPr>
              <a:t>。</a:t>
            </a:r>
            <a:endParaRPr lang="en-US" altLang="zh-CN" sz="3600" b="1" dirty="0" smtClean="0">
              <a:latin typeface="+mj-ea"/>
              <a:ea typeface="+mj-ea"/>
            </a:endParaRPr>
          </a:p>
          <a:p>
            <a:endParaRPr lang="en-US" altLang="zh-CN" sz="3600" b="1" dirty="0">
              <a:latin typeface="+mj-ea"/>
              <a:ea typeface="+mj-ea"/>
            </a:endParaRPr>
          </a:p>
          <a:p>
            <a:r>
              <a:rPr lang="en-US" altLang="zh-CN" sz="3600" b="1" dirty="0" smtClean="0">
                <a:latin typeface="+mj-ea"/>
                <a:ea typeface="+mj-ea"/>
              </a:rPr>
              <a:t>3</a:t>
            </a:r>
            <a:r>
              <a:rPr lang="en-US" sz="3600" b="1" dirty="0" smtClean="0">
                <a:latin typeface="+mj-ea"/>
                <a:ea typeface="+mj-ea"/>
              </a:rPr>
              <a:t> </a:t>
            </a:r>
            <a:r>
              <a:rPr lang="zh-CN" altLang="en-US" sz="3600" b="1" dirty="0">
                <a:solidFill>
                  <a:srgbClr val="FF0000"/>
                </a:solidFill>
                <a:latin typeface="+mj-ea"/>
                <a:ea typeface="+mj-ea"/>
              </a:rPr>
              <a:t>我凭着所赐我的恩</a:t>
            </a:r>
            <a:r>
              <a:rPr lang="zh-CN" altLang="en-US" sz="3600" b="1" dirty="0">
                <a:latin typeface="+mj-ea"/>
                <a:ea typeface="+mj-ea"/>
              </a:rPr>
              <a:t>，对你们各人说，不要看自己过于所当看的。要照着神所分给各人信心的大小，看得合乎中道。 </a:t>
            </a:r>
            <a:r>
              <a:rPr lang="zh-TW" altLang="en-US" sz="3600" b="1" dirty="0">
                <a:latin typeface="細明體_HKSCS"/>
                <a:ea typeface="細明體_HKSCS"/>
                <a:cs typeface="細明體_HKSCS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3243776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755" y="740474"/>
            <a:ext cx="856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		</a:t>
            </a:r>
            <a:endParaRPr lang="zh-TW" alt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594326" y="302359"/>
            <a:ext cx="7974445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b="1" dirty="0">
                <a:latin typeface="+mj-ea"/>
                <a:ea typeface="+mj-ea"/>
              </a:rPr>
              <a:t>罗马</a:t>
            </a:r>
            <a:r>
              <a:rPr lang="zh-CN" altLang="en-US" sz="2700" b="1" dirty="0" smtClean="0">
                <a:latin typeface="+mj-ea"/>
                <a:ea typeface="+mj-ea"/>
              </a:rPr>
              <a:t>书 </a:t>
            </a:r>
            <a:r>
              <a:rPr lang="en-US" altLang="zh-CN" sz="2700" b="1" dirty="0" smtClean="0">
                <a:latin typeface="+mj-ea"/>
                <a:ea typeface="+mj-ea"/>
              </a:rPr>
              <a:t>12</a:t>
            </a:r>
            <a:r>
              <a:rPr lang="zh-CN" altLang="en-US" sz="2700" b="1" dirty="0" smtClean="0">
                <a:latin typeface="+mj-ea"/>
                <a:ea typeface="+mj-ea"/>
              </a:rPr>
              <a:t>章</a:t>
            </a:r>
            <a:endParaRPr lang="en-US" altLang="zh-CN" sz="2700" b="1" dirty="0" smtClean="0">
              <a:latin typeface="+mj-ea"/>
              <a:ea typeface="+mj-ea"/>
            </a:endParaRPr>
          </a:p>
          <a:p>
            <a:endParaRPr lang="en-CA" sz="2700" dirty="0">
              <a:latin typeface="+mj-ea"/>
              <a:ea typeface="+mj-ea"/>
            </a:endParaRPr>
          </a:p>
          <a:p>
            <a:r>
              <a:rPr lang="en-US" altLang="zh-CN" sz="2700" b="1" dirty="0" smtClean="0">
                <a:latin typeface="+mj-ea"/>
                <a:ea typeface="+mj-ea"/>
              </a:rPr>
              <a:t>3</a:t>
            </a:r>
            <a:r>
              <a:rPr lang="en-US" sz="2700" b="1" dirty="0" smtClean="0">
                <a:latin typeface="+mj-ea"/>
                <a:ea typeface="+mj-ea"/>
              </a:rPr>
              <a:t> </a:t>
            </a:r>
            <a:r>
              <a:rPr lang="zh-CN" altLang="en-US" sz="2700" b="1" dirty="0" smtClean="0">
                <a:latin typeface="+mj-ea"/>
                <a:ea typeface="+mj-ea"/>
              </a:rPr>
              <a:t>我</a:t>
            </a:r>
            <a:r>
              <a:rPr lang="zh-CN" altLang="en-US" sz="2700" b="1" dirty="0">
                <a:latin typeface="+mj-ea"/>
                <a:ea typeface="+mj-ea"/>
              </a:rPr>
              <a:t>凭着所赐我的恩，对你们各人说，不要看自己过于所当看的。要照着神所分给各人信心的大小，看得合乎中道</a:t>
            </a:r>
            <a:r>
              <a:rPr lang="zh-CN" altLang="en-US" sz="2700" b="1" dirty="0" smtClean="0">
                <a:latin typeface="+mj-ea"/>
                <a:ea typeface="+mj-ea"/>
              </a:rPr>
              <a:t>。</a:t>
            </a:r>
            <a:endParaRPr lang="en-US" altLang="zh-CN" sz="2700" b="1" dirty="0" smtClean="0">
              <a:latin typeface="+mj-ea"/>
              <a:ea typeface="+mj-ea"/>
            </a:endParaRPr>
          </a:p>
          <a:p>
            <a:r>
              <a:rPr lang="en-US" altLang="zh-CN" sz="2700" b="1" dirty="0" smtClean="0">
                <a:latin typeface="+mj-ea"/>
                <a:ea typeface="+mj-ea"/>
              </a:rPr>
              <a:t>4 </a:t>
            </a:r>
            <a:r>
              <a:rPr lang="zh-CN" altLang="en-US" sz="2700" b="1" dirty="0" smtClean="0">
                <a:latin typeface="+mj-ea"/>
                <a:ea typeface="+mj-ea"/>
              </a:rPr>
              <a:t>正如</a:t>
            </a:r>
            <a:r>
              <a:rPr lang="zh-CN" altLang="en-US" sz="2700" b="1" dirty="0">
                <a:latin typeface="+mj-ea"/>
                <a:ea typeface="+mj-ea"/>
              </a:rPr>
              <a:t>我们一个身子上有好些肢体，肢体也不都是一样的用处</a:t>
            </a:r>
            <a:r>
              <a:rPr lang="zh-CN" altLang="en-US" sz="2700" b="1" dirty="0" smtClean="0">
                <a:latin typeface="+mj-ea"/>
                <a:ea typeface="+mj-ea"/>
              </a:rPr>
              <a:t>。</a:t>
            </a:r>
            <a:endParaRPr lang="en-US" altLang="zh-CN" sz="2700" b="1" dirty="0" smtClean="0">
              <a:latin typeface="+mj-ea"/>
              <a:ea typeface="+mj-ea"/>
            </a:endParaRPr>
          </a:p>
          <a:p>
            <a:r>
              <a:rPr lang="en-US" altLang="zh-CN" sz="2700" b="1" dirty="0" smtClean="0">
                <a:latin typeface="+mj-ea"/>
                <a:ea typeface="+mj-ea"/>
              </a:rPr>
              <a:t>5 </a:t>
            </a:r>
            <a:r>
              <a:rPr lang="zh-CN" altLang="en-US" sz="2700" b="1" dirty="0" smtClean="0">
                <a:latin typeface="+mj-ea"/>
                <a:ea typeface="+mj-ea"/>
              </a:rPr>
              <a:t>我们</a:t>
            </a:r>
            <a:r>
              <a:rPr lang="zh-CN" altLang="en-US" sz="2700" b="1" dirty="0">
                <a:latin typeface="+mj-ea"/>
                <a:ea typeface="+mj-ea"/>
              </a:rPr>
              <a:t>这许多人，在基督里成为一身，互相联络作肢体，也是如此</a:t>
            </a:r>
            <a:r>
              <a:rPr lang="zh-CN" altLang="en-US" sz="2700" b="1" dirty="0" smtClean="0">
                <a:latin typeface="+mj-ea"/>
                <a:ea typeface="+mj-ea"/>
              </a:rPr>
              <a:t>。</a:t>
            </a:r>
            <a:endParaRPr lang="en-US" altLang="zh-CN" sz="2700" b="1" dirty="0" smtClean="0">
              <a:latin typeface="+mj-ea"/>
              <a:ea typeface="+mj-ea"/>
            </a:endParaRPr>
          </a:p>
          <a:p>
            <a:r>
              <a:rPr lang="en-US" altLang="zh-CN" sz="2700" b="1" dirty="0" smtClean="0">
                <a:latin typeface="+mj-ea"/>
                <a:ea typeface="+mj-ea"/>
              </a:rPr>
              <a:t>6 </a:t>
            </a:r>
            <a:r>
              <a:rPr lang="zh-CN" altLang="en-US" sz="2700" b="1" dirty="0" smtClean="0">
                <a:latin typeface="+mj-ea"/>
                <a:ea typeface="+mj-ea"/>
              </a:rPr>
              <a:t>按</a:t>
            </a:r>
            <a:r>
              <a:rPr lang="zh-CN" altLang="en-US" sz="2700" b="1" dirty="0">
                <a:latin typeface="+mj-ea"/>
                <a:ea typeface="+mj-ea"/>
              </a:rPr>
              <a:t>我们所得的恩赐，各有不同。或说预言，就当照着信心的程度说</a:t>
            </a:r>
            <a:r>
              <a:rPr lang="zh-CN" altLang="en-US" sz="2700" b="1" dirty="0" smtClean="0">
                <a:latin typeface="+mj-ea"/>
                <a:ea typeface="+mj-ea"/>
              </a:rPr>
              <a:t>预言。</a:t>
            </a:r>
            <a:endParaRPr lang="en-US" altLang="zh-CN" sz="2700" b="1" dirty="0" smtClean="0">
              <a:latin typeface="+mj-ea"/>
              <a:ea typeface="+mj-ea"/>
            </a:endParaRPr>
          </a:p>
          <a:p>
            <a:r>
              <a:rPr lang="en-US" altLang="zh-CN" sz="2700" b="1" dirty="0" smtClean="0">
                <a:latin typeface="+mj-ea"/>
                <a:ea typeface="+mj-ea"/>
              </a:rPr>
              <a:t>7 </a:t>
            </a:r>
            <a:r>
              <a:rPr lang="zh-CN" altLang="en-US" sz="2700" b="1" dirty="0" smtClean="0">
                <a:latin typeface="+mj-ea"/>
                <a:ea typeface="+mj-ea"/>
              </a:rPr>
              <a:t>或</a:t>
            </a:r>
            <a:r>
              <a:rPr lang="zh-CN" altLang="en-US" sz="2700" b="1" dirty="0">
                <a:latin typeface="+mj-ea"/>
                <a:ea typeface="+mj-ea"/>
              </a:rPr>
              <a:t>作执事，就当专一执事。或作教导的，就当专一教导</a:t>
            </a:r>
            <a:r>
              <a:rPr lang="zh-CN" altLang="en-US" sz="2700" b="1" dirty="0" smtClean="0">
                <a:latin typeface="+mj-ea"/>
                <a:ea typeface="+mj-ea"/>
              </a:rPr>
              <a:t>。</a:t>
            </a:r>
            <a:endParaRPr lang="en-US" altLang="zh-CN" sz="2700" b="1" dirty="0" smtClean="0">
              <a:latin typeface="+mj-ea"/>
              <a:ea typeface="+mj-ea"/>
            </a:endParaRPr>
          </a:p>
          <a:p>
            <a:r>
              <a:rPr lang="en-US" altLang="zh-CN" sz="2700" b="1" dirty="0" smtClean="0">
                <a:latin typeface="+mj-ea"/>
                <a:ea typeface="+mj-ea"/>
              </a:rPr>
              <a:t>8 </a:t>
            </a:r>
            <a:r>
              <a:rPr lang="zh-CN" altLang="en-US" sz="2700" b="1" dirty="0" smtClean="0">
                <a:latin typeface="+mj-ea"/>
                <a:ea typeface="+mj-ea"/>
              </a:rPr>
              <a:t>或</a:t>
            </a:r>
            <a:r>
              <a:rPr lang="zh-CN" altLang="en-US" sz="2700" b="1" dirty="0">
                <a:latin typeface="+mj-ea"/>
                <a:ea typeface="+mj-ea"/>
              </a:rPr>
              <a:t>作劝化的，就当专一劝化。施舍的就当诚实。治理的，就当殷勤。怜悯人的，就当甘心。</a:t>
            </a:r>
            <a:endParaRPr lang="zh-TW" altLang="en-US" sz="2700" b="1" dirty="0">
              <a:latin typeface="+mj-ea"/>
              <a:ea typeface="+mj-ea"/>
              <a:cs typeface="細明體_HKSCS"/>
            </a:endParaRPr>
          </a:p>
        </p:txBody>
      </p:sp>
    </p:spTree>
    <p:extLst>
      <p:ext uri="{BB962C8B-B14F-4D97-AF65-F5344CB8AC3E}">
        <p14:creationId xmlns:p14="http://schemas.microsoft.com/office/powerpoint/2010/main" val="190591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Romans </a:t>
            </a:r>
            <a:r>
              <a:rPr lang="zh-CN" altLang="en-US" dirty="0"/>
              <a:t>罗马</a:t>
            </a:r>
            <a:r>
              <a:rPr lang="zh-CN" altLang="en-US" dirty="0" smtClean="0"/>
              <a:t>书 </a:t>
            </a:r>
            <a:r>
              <a:rPr lang="en-US" dirty="0" smtClean="0"/>
              <a:t>12:3-8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CA" altLang="zh-CN" dirty="0" smtClean="0"/>
              <a:t>1. </a:t>
            </a:r>
            <a:r>
              <a:rPr lang="zh-CN" altLang="en-US" dirty="0" smtClean="0"/>
              <a:t>基督徒必须有正确</a:t>
            </a:r>
            <a:r>
              <a:rPr lang="zh-CN" altLang="en-US" dirty="0"/>
              <a:t>的心意。</a:t>
            </a:r>
            <a:endParaRPr lang="en-US" altLang="zh-CN" dirty="0"/>
          </a:p>
          <a:p>
            <a:pPr marL="114300" indent="0">
              <a:buNone/>
            </a:pPr>
            <a:r>
              <a:rPr lang="en-CA" altLang="zh-CN" dirty="0" smtClean="0"/>
              <a:t>2. </a:t>
            </a:r>
            <a:r>
              <a:rPr lang="zh-CN" altLang="en-US" dirty="0" smtClean="0"/>
              <a:t>基督徒必须知道自己属于</a:t>
            </a:r>
            <a:r>
              <a:rPr lang="zh-CN" altLang="en-US" dirty="0"/>
              <a:t>同一身体。</a:t>
            </a:r>
            <a:endParaRPr lang="en-US" altLang="zh-CN" dirty="0"/>
          </a:p>
          <a:p>
            <a:pPr marL="114300" indent="0">
              <a:buNone/>
            </a:pPr>
            <a:r>
              <a:rPr lang="en-CA" altLang="zh-CN" dirty="0" smtClean="0"/>
              <a:t>3. </a:t>
            </a:r>
            <a:r>
              <a:rPr lang="zh-CN" altLang="en-US" dirty="0" smtClean="0"/>
              <a:t>所有信徒都领受了属灵恩赐</a:t>
            </a:r>
            <a:endParaRPr lang="en-CA" dirty="0"/>
          </a:p>
          <a:p>
            <a:pPr marL="114300" indent="0">
              <a:buNone/>
            </a:pPr>
            <a:r>
              <a:rPr lang="en-CA" altLang="zh-CN" dirty="0" smtClean="0"/>
              <a:t>4. </a:t>
            </a:r>
            <a:r>
              <a:rPr lang="zh-CN" altLang="en-US" dirty="0" smtClean="0"/>
              <a:t>基督徒必须应</a:t>
            </a:r>
            <a:r>
              <a:rPr lang="zh-CN" altLang="en-US" dirty="0"/>
              <a:t>用</a:t>
            </a:r>
            <a:r>
              <a:rPr lang="zh-CN" altLang="en-US" dirty="0" smtClean="0"/>
              <a:t>自己的恩赐</a:t>
            </a:r>
            <a:endParaRPr lang="en-CA" altLang="zh-CN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smtClean="0"/>
              <a:t>1. Christians must have the right mind.  </a:t>
            </a:r>
            <a:endParaRPr lang="en-CA" dirty="0" smtClean="0"/>
          </a:p>
          <a:p>
            <a:pPr marL="114300" indent="0">
              <a:buNone/>
            </a:pPr>
            <a:r>
              <a:rPr lang="en-US" dirty="0" smtClean="0"/>
              <a:t>2. Christians must know that they belong to a body.  </a:t>
            </a:r>
            <a:endParaRPr lang="en-CA" dirty="0" smtClean="0"/>
          </a:p>
          <a:p>
            <a:pPr marL="114300" indent="0">
              <a:buNone/>
            </a:pPr>
            <a:r>
              <a:rPr lang="en-US" dirty="0" smtClean="0"/>
              <a:t>3. All believers have received spiritual gifts.  </a:t>
            </a:r>
            <a:endParaRPr lang="en-CA" dirty="0" smtClean="0"/>
          </a:p>
          <a:p>
            <a:pPr marL="114300" indent="0">
              <a:buNone/>
            </a:pPr>
            <a:r>
              <a:rPr lang="en-US" dirty="0" smtClean="0"/>
              <a:t>4. Christians must use their gifts.  </a:t>
            </a:r>
          </a:p>
          <a:p>
            <a:pPr marL="11430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93826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宋体"/>
                <a:ea typeface="宋体"/>
                <a:cs typeface="宋体"/>
              </a:rPr>
              <a:t>基督徒必须有正确的心意</a:t>
            </a:r>
            <a:r>
              <a:rPr lang="zh-CN" altLang="en-US" sz="2800" dirty="0" smtClean="0">
                <a:latin typeface="宋体"/>
                <a:ea typeface="宋体"/>
                <a:cs typeface="宋体"/>
              </a:rPr>
              <a:t>。</a:t>
            </a:r>
            <a:r>
              <a:rPr lang="en-CA" altLang="zh-CN" sz="2800" dirty="0" smtClean="0">
                <a:latin typeface="宋体"/>
                <a:ea typeface="宋体"/>
                <a:cs typeface="宋体"/>
              </a:rPr>
              <a:t/>
            </a:r>
            <a:br>
              <a:rPr lang="en-CA" altLang="zh-CN" sz="2800" dirty="0" smtClean="0">
                <a:latin typeface="宋体"/>
                <a:ea typeface="宋体"/>
                <a:cs typeface="宋体"/>
              </a:rPr>
            </a:br>
            <a:r>
              <a:rPr lang="en-US" sz="2800" dirty="0" smtClean="0">
                <a:latin typeface="宋体"/>
                <a:ea typeface="宋体"/>
                <a:cs typeface="宋体"/>
              </a:rPr>
              <a:t>Christians </a:t>
            </a:r>
            <a:r>
              <a:rPr lang="en-US" sz="2800" dirty="0">
                <a:latin typeface="宋体"/>
                <a:ea typeface="宋体"/>
                <a:cs typeface="宋体"/>
              </a:rPr>
              <a:t>must have the right mind.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r>
              <a:rPr lang="en-US" b="1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我</a:t>
            </a:r>
            <a:r>
              <a:rPr lang="zh-CN" altLang="en-US" b="1" dirty="0">
                <a:solidFill>
                  <a:srgbClr val="FF0000"/>
                </a:solidFill>
                <a:latin typeface="+mj-ea"/>
                <a:ea typeface="+mj-ea"/>
              </a:rPr>
              <a:t>凭着所赐我的恩，对你们各人说，不要看自己过于所当看的。要照着神所分给各人信心的大小，看得合乎中道</a:t>
            </a:r>
            <a:r>
              <a:rPr lang="zh-CN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。</a:t>
            </a:r>
            <a:endParaRPr lang="en-US" altLang="zh-CN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zh-CN" b="1" dirty="0" smtClean="0">
                <a:latin typeface="+mj-ea"/>
                <a:ea typeface="+mj-ea"/>
              </a:rPr>
              <a:t>4 </a:t>
            </a:r>
            <a:r>
              <a:rPr lang="zh-CN" altLang="en-US" b="1" dirty="0" smtClean="0">
                <a:latin typeface="+mj-ea"/>
                <a:ea typeface="+mj-ea"/>
              </a:rPr>
              <a:t>正如</a:t>
            </a:r>
            <a:r>
              <a:rPr lang="zh-CN" altLang="en-US" b="1" dirty="0">
                <a:latin typeface="+mj-ea"/>
                <a:ea typeface="+mj-ea"/>
              </a:rPr>
              <a:t>我们一个身子上有好些肢体，肢体也不都是一样的用处</a:t>
            </a:r>
            <a:r>
              <a:rPr lang="zh-CN" altLang="en-US" b="1" dirty="0" smtClean="0">
                <a:latin typeface="+mj-ea"/>
                <a:ea typeface="+mj-ea"/>
              </a:rPr>
              <a:t>。</a:t>
            </a:r>
            <a:endParaRPr lang="en-US" altLang="zh-CN" b="1" dirty="0" smtClean="0">
              <a:latin typeface="+mj-ea"/>
              <a:ea typeface="+mj-ea"/>
            </a:endParaRPr>
          </a:p>
          <a:p>
            <a:r>
              <a:rPr lang="en-US" altLang="zh-CN" b="1" dirty="0" smtClean="0">
                <a:latin typeface="+mj-ea"/>
                <a:ea typeface="+mj-ea"/>
              </a:rPr>
              <a:t>5 </a:t>
            </a:r>
            <a:r>
              <a:rPr lang="zh-CN" altLang="en-US" b="1" dirty="0" smtClean="0">
                <a:latin typeface="+mj-ea"/>
                <a:ea typeface="+mj-ea"/>
              </a:rPr>
              <a:t>我们</a:t>
            </a:r>
            <a:r>
              <a:rPr lang="zh-CN" altLang="en-US" b="1" dirty="0">
                <a:latin typeface="+mj-ea"/>
                <a:ea typeface="+mj-ea"/>
              </a:rPr>
              <a:t>这许多人，在基督里成为一身，互相联络作肢体，也是如此</a:t>
            </a:r>
            <a:r>
              <a:rPr lang="zh-CN" altLang="en-US" b="1" dirty="0" smtClean="0">
                <a:latin typeface="+mj-ea"/>
                <a:ea typeface="+mj-ea"/>
              </a:rPr>
              <a:t>。</a:t>
            </a:r>
            <a:endParaRPr lang="en-US" altLang="zh-CN" b="1" dirty="0" smtClean="0">
              <a:latin typeface="+mj-ea"/>
              <a:ea typeface="+mj-ea"/>
            </a:endParaRPr>
          </a:p>
          <a:p>
            <a:r>
              <a:rPr lang="en-US" altLang="zh-CN" b="1" dirty="0" smtClean="0">
                <a:latin typeface="+mj-ea"/>
                <a:ea typeface="+mj-ea"/>
              </a:rPr>
              <a:t>6 </a:t>
            </a:r>
            <a:r>
              <a:rPr lang="zh-CN" altLang="en-US" b="1" dirty="0" smtClean="0">
                <a:latin typeface="+mj-ea"/>
                <a:ea typeface="+mj-ea"/>
              </a:rPr>
              <a:t>按</a:t>
            </a:r>
            <a:r>
              <a:rPr lang="zh-CN" altLang="en-US" b="1" dirty="0">
                <a:latin typeface="+mj-ea"/>
                <a:ea typeface="+mj-ea"/>
              </a:rPr>
              <a:t>我们所得的恩赐，各有不同。或说预言，就当照着信心的程度说</a:t>
            </a:r>
            <a:r>
              <a:rPr lang="zh-CN" altLang="en-US" b="1" dirty="0" smtClean="0">
                <a:latin typeface="+mj-ea"/>
                <a:ea typeface="+mj-ea"/>
              </a:rPr>
              <a:t>预言。</a:t>
            </a:r>
            <a:endParaRPr lang="en-US" altLang="zh-CN" b="1" dirty="0" smtClean="0">
              <a:latin typeface="+mj-ea"/>
              <a:ea typeface="+mj-ea"/>
            </a:endParaRPr>
          </a:p>
          <a:p>
            <a:r>
              <a:rPr lang="en-US" altLang="zh-CN" b="1" dirty="0" smtClean="0">
                <a:latin typeface="+mj-ea"/>
                <a:ea typeface="+mj-ea"/>
              </a:rPr>
              <a:t>7 </a:t>
            </a:r>
            <a:r>
              <a:rPr lang="zh-CN" altLang="en-US" b="1" dirty="0" smtClean="0">
                <a:latin typeface="+mj-ea"/>
                <a:ea typeface="+mj-ea"/>
              </a:rPr>
              <a:t>或</a:t>
            </a:r>
            <a:r>
              <a:rPr lang="zh-CN" altLang="en-US" b="1" dirty="0">
                <a:latin typeface="+mj-ea"/>
                <a:ea typeface="+mj-ea"/>
              </a:rPr>
              <a:t>作执事，就当专一执事。或作教导的，就当专一教导</a:t>
            </a:r>
            <a:r>
              <a:rPr lang="zh-CN" altLang="en-US" b="1" dirty="0" smtClean="0">
                <a:latin typeface="+mj-ea"/>
                <a:ea typeface="+mj-ea"/>
              </a:rPr>
              <a:t>。</a:t>
            </a:r>
            <a:endParaRPr lang="en-US" altLang="zh-CN" b="1" dirty="0" smtClean="0">
              <a:latin typeface="+mj-ea"/>
              <a:ea typeface="+mj-ea"/>
            </a:endParaRPr>
          </a:p>
          <a:p>
            <a:r>
              <a:rPr lang="en-US" altLang="zh-CN" b="1" dirty="0" smtClean="0">
                <a:latin typeface="+mj-ea"/>
                <a:ea typeface="+mj-ea"/>
              </a:rPr>
              <a:t>8 </a:t>
            </a:r>
            <a:r>
              <a:rPr lang="zh-CN" altLang="en-US" b="1" dirty="0" smtClean="0">
                <a:latin typeface="+mj-ea"/>
                <a:ea typeface="+mj-ea"/>
              </a:rPr>
              <a:t>或</a:t>
            </a:r>
            <a:r>
              <a:rPr lang="zh-CN" altLang="en-US" b="1" dirty="0">
                <a:latin typeface="+mj-ea"/>
                <a:ea typeface="+mj-ea"/>
              </a:rPr>
              <a:t>作劝化的，就当专一劝化。施舍的就当诚实。治理的，就当殷勤。怜悯人的，就当甘心。</a:t>
            </a:r>
            <a:endParaRPr lang="zh-TW" altLang="en-US" b="1" dirty="0">
              <a:latin typeface="+mj-ea"/>
              <a:ea typeface="+mj-ea"/>
              <a:cs typeface="細明體_HKSCS"/>
            </a:endParaRPr>
          </a:p>
        </p:txBody>
      </p:sp>
    </p:spTree>
    <p:extLst>
      <p:ext uri="{BB962C8B-B14F-4D97-AF65-F5344CB8AC3E}">
        <p14:creationId xmlns:p14="http://schemas.microsoft.com/office/powerpoint/2010/main" val="1504626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ヒラギノ角ゴ Pro W3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ヒラギノ角ゴ Pro W3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18772</TotalTime>
  <Words>1002</Words>
  <Application>Microsoft Macintosh PowerPoint</Application>
  <PresentationFormat>On-screen Show (4:3)</PresentationFormat>
  <Paragraphs>100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Apothecary</vt:lpstr>
      <vt:lpstr>Paper</vt:lpstr>
      <vt:lpstr>在基督里成为一身 One body in Christ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Romans 罗马书 12:3-8 </vt:lpstr>
      <vt:lpstr>基督徒必须有正确的心意。 Christians must have the right mind. </vt:lpstr>
      <vt:lpstr>基督徒必须知道自己属于同一身体。 Christians must know that they belong to a body.  </vt:lpstr>
      <vt:lpstr>PowerPoint Presentation</vt:lpstr>
      <vt:lpstr>所有信徒都领受了属灵恩赐 All believers have received spiritual gifts.  </vt:lpstr>
      <vt:lpstr>基督徒必须应用自己的恩赐 Christians must use their gifts. </vt:lpstr>
      <vt:lpstr>神给信徒的属灵恩赐 gifts from god to believers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我们活着是为了荣耀神 We live to bring glory to god</vt:lpstr>
      <vt:lpstr>PowerPoint Presentation</vt:lpstr>
    </vt:vector>
  </TitlesOfParts>
  <Company>Joshua Tjong Medicine Professional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Christians are dead to the law?</dc:title>
  <dc:creator>Joshua Tjong</dc:creator>
  <cp:lastModifiedBy>Joshua Tjong</cp:lastModifiedBy>
  <cp:revision>343</cp:revision>
  <dcterms:created xsi:type="dcterms:W3CDTF">2015-07-15T23:05:23Z</dcterms:created>
  <dcterms:modified xsi:type="dcterms:W3CDTF">2017-07-16T11:50:44Z</dcterms:modified>
</cp:coreProperties>
</file>